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602" r:id="rId2"/>
    <p:sldId id="692" r:id="rId3"/>
    <p:sldId id="712" r:id="rId4"/>
    <p:sldId id="714" r:id="rId5"/>
    <p:sldId id="695" r:id="rId6"/>
    <p:sldId id="716" r:id="rId7"/>
    <p:sldId id="696" r:id="rId8"/>
    <p:sldId id="311" r:id="rId9"/>
    <p:sldId id="257" r:id="rId10"/>
    <p:sldId id="717" r:id="rId11"/>
    <p:sldId id="718" r:id="rId12"/>
    <p:sldId id="297" r:id="rId13"/>
    <p:sldId id="296" r:id="rId14"/>
    <p:sldId id="299" r:id="rId15"/>
    <p:sldId id="303" r:id="rId16"/>
    <p:sldId id="273" r:id="rId17"/>
    <p:sldId id="698" r:id="rId18"/>
    <p:sldId id="697" r:id="rId19"/>
    <p:sldId id="719" r:id="rId20"/>
    <p:sldId id="720" r:id="rId21"/>
    <p:sldId id="721" r:id="rId22"/>
    <p:sldId id="275" r:id="rId23"/>
    <p:sldId id="722" r:id="rId24"/>
    <p:sldId id="276" r:id="rId25"/>
    <p:sldId id="723" r:id="rId26"/>
    <p:sldId id="284" r:id="rId27"/>
    <p:sldId id="309" r:id="rId28"/>
    <p:sldId id="308" r:id="rId29"/>
    <p:sldId id="280" r:id="rId30"/>
    <p:sldId id="700" r:id="rId31"/>
    <p:sldId id="281" r:id="rId32"/>
    <p:sldId id="725" r:id="rId33"/>
    <p:sldId id="278" r:id="rId34"/>
    <p:sldId id="728" r:id="rId35"/>
    <p:sldId id="724" r:id="rId36"/>
    <p:sldId id="726" r:id="rId37"/>
    <p:sldId id="727" r:id="rId38"/>
    <p:sldId id="270" r:id="rId39"/>
  </p:sldIdLst>
  <p:sldSz cx="8229600" cy="51435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5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34" autoAdjust="0"/>
  </p:normalViewPr>
  <p:slideViewPr>
    <p:cSldViewPr snapToGrid="0" snapToObjects="1">
      <p:cViewPr varScale="1">
        <p:scale>
          <a:sx n="132" d="100"/>
          <a:sy n="132" d="100"/>
        </p:scale>
        <p:origin x="672" y="120"/>
      </p:cViewPr>
      <p:guideLst>
        <p:guide orient="horz" pos="1620"/>
        <p:guide pos="259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66C520B4-85AA-9542-8CF7-3D2DDCE6041D}" type="datetimeFigureOut">
              <a:rPr lang="en-US" smtClean="0"/>
              <a:pPr/>
              <a:t>1/19/2026</a:t>
            </a:fld>
            <a:endParaRPr lang="en-US"/>
          </a:p>
        </p:txBody>
      </p:sp>
      <p:sp>
        <p:nvSpPr>
          <p:cNvPr id="4" name="Slide Image Placeholder 3"/>
          <p:cNvSpPr>
            <a:spLocks noGrp="1" noRot="1" noChangeAspect="1"/>
          </p:cNvSpPr>
          <p:nvPr>
            <p:ph type="sldImg" idx="2"/>
          </p:nvPr>
        </p:nvSpPr>
        <p:spPr>
          <a:xfrm>
            <a:off x="715963" y="696913"/>
            <a:ext cx="5578475"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6507943-197E-CE46-82F0-5A323A24AE7A}" type="slidenum">
              <a:rPr lang="en-US" smtClean="0"/>
              <a:pPr/>
              <a:t>‹#›</a:t>
            </a:fld>
            <a:endParaRPr lang="en-US"/>
          </a:p>
        </p:txBody>
      </p:sp>
    </p:spTree>
    <p:extLst>
      <p:ext uri="{BB962C8B-B14F-4D97-AF65-F5344CB8AC3E}">
        <p14:creationId xmlns:p14="http://schemas.microsoft.com/office/powerpoint/2010/main" val="1348736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1</a:t>
            </a:fld>
            <a:endParaRPr lang="en-US"/>
          </a:p>
        </p:txBody>
      </p:sp>
    </p:spTree>
    <p:extLst>
      <p:ext uri="{BB962C8B-B14F-4D97-AF65-F5344CB8AC3E}">
        <p14:creationId xmlns:p14="http://schemas.microsoft.com/office/powerpoint/2010/main" val="1973508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terrain analysis tools provide a Z-factor option. </a:t>
            </a:r>
          </a:p>
          <a:p>
            <a:endParaRPr lang="en-US" dirty="0"/>
          </a:p>
          <a:p>
            <a:r>
              <a:rPr lang="en-US" dirty="0"/>
              <a:t>This setting</a:t>
            </a:r>
            <a:r>
              <a:rPr lang="en-US" baseline="0" dirty="0"/>
              <a:t> can be used to change the vertical units to match the horizontal units. </a:t>
            </a:r>
          </a:p>
          <a:p>
            <a:endParaRPr lang="en-US" baseline="0" dirty="0"/>
          </a:p>
          <a:p>
            <a:r>
              <a:rPr lang="en-US" baseline="0" dirty="0"/>
              <a:t>For example, if your data are referenced to a UTM zone for the horizontal datum and the units are in meters, you would likely want the vertical units to also be in meters. </a:t>
            </a:r>
          </a:p>
          <a:p>
            <a:endParaRPr lang="en-US" baseline="0" dirty="0"/>
          </a:p>
          <a:p>
            <a:r>
              <a:rPr lang="en-US" baseline="0" dirty="0"/>
              <a:t>So, if the vertical units are in feet, you could use the feet-to-meters conversion factor to convert the units so that there is a one-to-one relationship between the horizontal and vertical scales.</a:t>
            </a:r>
          </a:p>
          <a:p>
            <a:endParaRPr lang="en-US" baseline="0" dirty="0"/>
          </a:p>
          <a:p>
            <a:r>
              <a:rPr lang="en-US" baseline="0" dirty="0"/>
              <a:t>In situations where you would like to exaggerate or de-exaggerate the vertical scale relative to the horizontal scale, a Z-factor can be used to accomplish this.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a:t>
            </a:fld>
            <a:endParaRPr lang="en-US"/>
          </a:p>
        </p:txBody>
      </p:sp>
    </p:spTree>
    <p:extLst>
      <p:ext uri="{BB962C8B-B14F-4D97-AF65-F5344CB8AC3E}">
        <p14:creationId xmlns:p14="http://schemas.microsoft.com/office/powerpoint/2010/main" val="15480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common terrain derivative from digital elevation data is topographic slope.</a:t>
            </a:r>
          </a:p>
          <a:p>
            <a:endParaRPr lang="en-US" baseline="0" dirty="0"/>
          </a:p>
          <a:p>
            <a:r>
              <a:rPr lang="en-US" baseline="0" dirty="0"/>
              <a:t>Topographic slope represent the rate of change of elevation or how steep the landscape is. </a:t>
            </a:r>
          </a:p>
          <a:p>
            <a:endParaRPr lang="en-US" baseline="0" dirty="0"/>
          </a:p>
          <a:p>
            <a:r>
              <a:rPr lang="en-US" baseline="0" dirty="0"/>
              <a:t>Using raster data and GIS software, this calculation is made using a 3 by 3 moving window. </a:t>
            </a:r>
          </a:p>
          <a:p>
            <a:endParaRPr lang="en-US" baseline="0" dirty="0"/>
          </a:p>
          <a:p>
            <a:r>
              <a:rPr lang="en-US" baseline="0" dirty="0"/>
              <a:t>Slope can be calculated as percent slope, which is simply rise over run times 100. Think of this as grade for a road. </a:t>
            </a:r>
          </a:p>
          <a:p>
            <a:endParaRPr lang="en-US" baseline="0" dirty="0"/>
          </a:p>
          <a:p>
            <a:r>
              <a:rPr lang="en-US" baseline="0" dirty="0"/>
              <a:t>It can also be calculated in degrees relative to the horizon.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59678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common terrain derivative from digital elevation data is topographic slope.</a:t>
            </a:r>
          </a:p>
          <a:p>
            <a:endParaRPr lang="en-US" baseline="0" dirty="0"/>
          </a:p>
          <a:p>
            <a:r>
              <a:rPr lang="en-US" baseline="0" dirty="0"/>
              <a:t>Topographic slope represent the rate of change of elevation or how steep the landscape is. </a:t>
            </a:r>
          </a:p>
          <a:p>
            <a:endParaRPr lang="en-US" baseline="0" dirty="0"/>
          </a:p>
          <a:p>
            <a:r>
              <a:rPr lang="en-US" baseline="0" dirty="0"/>
              <a:t>Using raster data and GIS software, this calculation is made using a 3 by 3 moving window. </a:t>
            </a:r>
          </a:p>
          <a:p>
            <a:endParaRPr lang="en-US" baseline="0" dirty="0"/>
          </a:p>
          <a:p>
            <a:r>
              <a:rPr lang="en-US" baseline="0" dirty="0"/>
              <a:t>Slope can be calculated as percent slope, which is simply rise over run times 100. Think of this as grade for a road. </a:t>
            </a:r>
          </a:p>
          <a:p>
            <a:endParaRPr lang="en-US" baseline="0" dirty="0"/>
          </a:p>
          <a:p>
            <a:r>
              <a:rPr lang="en-US" baseline="0" dirty="0"/>
              <a:t>It can also be calculated in degrees relative to the horizon.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115817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common terrain derivative from digital elevation data is topographic slope.</a:t>
            </a:r>
          </a:p>
          <a:p>
            <a:endParaRPr lang="en-US" baseline="0" dirty="0"/>
          </a:p>
          <a:p>
            <a:r>
              <a:rPr lang="en-US" baseline="0" dirty="0"/>
              <a:t>Topographic slope represent the rate of change of elevation or how steep the landscape is. </a:t>
            </a:r>
          </a:p>
          <a:p>
            <a:endParaRPr lang="en-US" baseline="0" dirty="0"/>
          </a:p>
          <a:p>
            <a:r>
              <a:rPr lang="en-US" baseline="0" dirty="0"/>
              <a:t>Using raster data and GIS software, this calculation is made using a 3 by 3 moving window. </a:t>
            </a:r>
          </a:p>
          <a:p>
            <a:endParaRPr lang="en-US" baseline="0" dirty="0"/>
          </a:p>
          <a:p>
            <a:r>
              <a:rPr lang="en-US" baseline="0" dirty="0"/>
              <a:t>Slope can be calculated as percent slope, which is simply rise over run times 100. Think of this as grade for a road. </a:t>
            </a:r>
          </a:p>
          <a:p>
            <a:endParaRPr lang="en-US" baseline="0" dirty="0"/>
          </a:p>
          <a:p>
            <a:r>
              <a:rPr lang="en-US" baseline="0" dirty="0"/>
              <a:t>It can also be calculated in degrees relative to the horizon.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1697449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Topographic</a:t>
            </a:r>
            <a:r>
              <a:rPr lang="en-US" baseline="0" dirty="0"/>
              <a:t> aspect represents the compass direction or bearing of maximum slope. </a:t>
            </a:r>
          </a:p>
          <a:p>
            <a:endParaRPr lang="en-US" baseline="0" dirty="0"/>
          </a:p>
          <a:p>
            <a:r>
              <a:rPr lang="en-US" baseline="0" dirty="0"/>
              <a:t>Or, it represents the direction that the slope faces. </a:t>
            </a:r>
          </a:p>
          <a:p>
            <a:endParaRPr lang="en-US" baseline="0" dirty="0"/>
          </a:p>
          <a:p>
            <a:r>
              <a:rPr lang="en-US" baseline="0" dirty="0"/>
              <a:t>North facing slopes would be coded as 0 or 360, east facing slopes as 90, south facing slopes as 180, and west facing slopes as 270. </a:t>
            </a:r>
          </a:p>
          <a:p>
            <a:endParaRPr lang="en-US" baseline="0" dirty="0"/>
          </a:p>
          <a:p>
            <a:r>
              <a:rPr lang="en-US" baseline="0" dirty="0"/>
              <a:t>Aspect cannot be calculated for flat areas because there is no direction of maximum slope. These locations are coded as -1. </a:t>
            </a:r>
          </a:p>
          <a:p>
            <a:endParaRPr lang="en-US" baseline="0" dirty="0"/>
          </a:p>
          <a:p>
            <a:r>
              <a:rPr lang="en-US" b="0" i="0" dirty="0">
                <a:solidFill>
                  <a:srgbClr val="595959"/>
                </a:solidFill>
                <a:effectLst/>
                <a:latin typeface="Avenir Next W01"/>
              </a:rPr>
              <a:t>Aspect can be generated from continuous elevation surfaces. For example, the aspect recorded for a TIN face is the steepest downslope direction of the face, and the aspect of a cell in a raster is the steepest downslope direction of a plane defined by the cell and its eight surrounding neighbors.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22</a:t>
            </a:fld>
            <a:endParaRPr lang="en-US"/>
          </a:p>
        </p:txBody>
      </p:sp>
    </p:spTree>
    <p:extLst>
      <p:ext uri="{BB962C8B-B14F-4D97-AF65-F5344CB8AC3E}">
        <p14:creationId xmlns:p14="http://schemas.microsoft.com/office/powerpoint/2010/main" val="2277490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Hillshades</a:t>
            </a:r>
            <a:r>
              <a:rPr lang="en-US" baseline="0" dirty="0"/>
              <a:t> offer a means to visualize digital terrain data. </a:t>
            </a:r>
          </a:p>
          <a:p>
            <a:endParaRPr lang="en-US" baseline="0" dirty="0"/>
          </a:p>
          <a:p>
            <a:r>
              <a:rPr lang="en-US" baseline="0" dirty="0"/>
              <a:t>In a </a:t>
            </a:r>
            <a:r>
              <a:rPr lang="en-US" baseline="0" dirty="0" err="1"/>
              <a:t>hillshade</a:t>
            </a:r>
            <a:r>
              <a:rPr lang="en-US" baseline="0" dirty="0"/>
              <a:t>, a Sun is placed in the sky to cast shadows over the terrain surface. The result is a shaded relief surface. </a:t>
            </a:r>
          </a:p>
          <a:p>
            <a:endParaRPr lang="en-US" baseline="0" dirty="0"/>
          </a:p>
          <a:p>
            <a:endParaRPr lang="en-US" baseline="0" dirty="0"/>
          </a:p>
          <a:p>
            <a:r>
              <a:rPr lang="en-US" baseline="0" dirty="0"/>
              <a:t>The position of the Sun is defined using the compass bearing or direction of the Sun, this setting is known as azimuth, and the angle of the Sun above the horizon, or altitude.</a:t>
            </a:r>
          </a:p>
          <a:p>
            <a:endParaRPr lang="en-US" baseline="0" dirty="0"/>
          </a:p>
          <a:p>
            <a:r>
              <a:rPr lang="en-US" baseline="0" dirty="0"/>
              <a:t>Using azimuth and altitude, you can position the Sun anywhere in the local sky. </a:t>
            </a:r>
          </a:p>
          <a:p>
            <a:endParaRPr lang="en-US" baseline="0" dirty="0"/>
          </a:p>
          <a:p>
            <a:r>
              <a:rPr lang="en-US" baseline="0" dirty="0"/>
              <a:t>Imagine a dome over your head. If you would like to locate an object on this dome, you would need to specify the compass direction to look, or azimuth, and how high up to look, or altitude. </a:t>
            </a:r>
          </a:p>
        </p:txBody>
      </p:sp>
      <p:sp>
        <p:nvSpPr>
          <p:cNvPr id="4" name="Slide Number Placeholder 3"/>
          <p:cNvSpPr>
            <a:spLocks noGrp="1"/>
          </p:cNvSpPr>
          <p:nvPr>
            <p:ph type="sldNum" sz="quarter" idx="10"/>
          </p:nvPr>
        </p:nvSpPr>
        <p:spPr/>
        <p:txBody>
          <a:bodyPr/>
          <a:lstStyle/>
          <a:p>
            <a:fld id="{01F2A70B-78F2-4DCF-B53B-C990D2FAFB8A}" type="slidenum">
              <a:rPr lang="en-US" smtClean="0"/>
              <a:t>24</a:t>
            </a:fld>
            <a:endParaRPr lang="en-US"/>
          </a:p>
        </p:txBody>
      </p:sp>
    </p:spTree>
    <p:extLst>
      <p:ext uri="{BB962C8B-B14F-4D97-AF65-F5344CB8AC3E}">
        <p14:creationId xmlns:p14="http://schemas.microsoft.com/office/powerpoint/2010/main" val="1650007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location of the Sun</a:t>
            </a:r>
            <a:r>
              <a:rPr lang="en-US" baseline="0" dirty="0"/>
              <a:t> can have a large impact on the effectiveness and look of a </a:t>
            </a:r>
            <a:r>
              <a:rPr lang="en-US" baseline="0" dirty="0" err="1"/>
              <a:t>hillshade</a:t>
            </a:r>
            <a:r>
              <a:rPr lang="en-US" baseline="0" dirty="0"/>
              <a:t>.</a:t>
            </a:r>
          </a:p>
          <a:p>
            <a:endParaRPr lang="en-US" baseline="0" dirty="0"/>
          </a:p>
          <a:p>
            <a:r>
              <a:rPr lang="en-US" baseline="0" dirty="0"/>
              <a:t>In ArcGIS Pro, the default settings are an azimuth of 315 and an altitude of 45. </a:t>
            </a:r>
          </a:p>
          <a:p>
            <a:endParaRPr lang="en-US" baseline="0" dirty="0"/>
          </a:p>
          <a:p>
            <a:r>
              <a:rPr lang="en-US" baseline="0" dirty="0"/>
              <a:t>So, the Sun would be in a northwest position and halfway between the horizon and zenith, or top of the sky.</a:t>
            </a:r>
          </a:p>
          <a:p>
            <a:endParaRPr lang="en-US" baseline="0" dirty="0"/>
          </a:p>
          <a:p>
            <a:r>
              <a:rPr lang="en-US" baseline="0" dirty="0"/>
              <a:t>Since we generally see features illuminated from above or by the Sun, we expect shadows to be cast downward. This is mimicked with a Sun position in the northwest azimuth.</a:t>
            </a:r>
          </a:p>
          <a:p>
            <a:br>
              <a:rPr lang="en-US" baseline="0" dirty="0"/>
            </a:br>
            <a:r>
              <a:rPr lang="en-US" baseline="0" dirty="0"/>
              <a:t>If we move the Sun to a southeast azimuth, then features will be illuminated from below. </a:t>
            </a:r>
          </a:p>
          <a:p>
            <a:endParaRPr lang="en-US" baseline="0" dirty="0"/>
          </a:p>
          <a:p>
            <a:r>
              <a:rPr lang="en-US" baseline="0" dirty="0"/>
              <a:t>This will created a strange optical illusion where the topography looks inverted. Or, ridges will be interpreted as valleys and valleys as ridges. </a:t>
            </a:r>
          </a:p>
          <a:p>
            <a:endParaRPr lang="en-US" baseline="0" dirty="0"/>
          </a:p>
          <a:p>
            <a:r>
              <a:rPr lang="en-US" baseline="0" dirty="0"/>
              <a:t>So, we tend to avoid using southeast azimuth positions.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26</a:t>
            </a:fld>
            <a:endParaRPr lang="en-US"/>
          </a:p>
        </p:txBody>
      </p:sp>
    </p:spTree>
    <p:extLst>
      <p:ext uri="{BB962C8B-B14F-4D97-AF65-F5344CB8AC3E}">
        <p14:creationId xmlns:p14="http://schemas.microsoft.com/office/powerpoint/2010/main" val="236769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tend</a:t>
            </a:r>
            <a:r>
              <a:rPr lang="en-US" baseline="0" dirty="0"/>
              <a:t> to avoid using low altitudes as this can create very contrasted </a:t>
            </a:r>
            <a:r>
              <a:rPr lang="en-US" baseline="0" dirty="0" err="1"/>
              <a:t>hillshade</a:t>
            </a:r>
            <a:r>
              <a:rPr lang="en-US" baseline="0" dirty="0"/>
              <a:t> images with very dark and bright slopes. </a:t>
            </a:r>
          </a:p>
          <a:p>
            <a:endParaRPr lang="en-US" baseline="0" dirty="0"/>
          </a:p>
          <a:p>
            <a:r>
              <a:rPr lang="en-US" baseline="0" dirty="0"/>
              <a:t>Placing the Sun very close to the zenith can make </a:t>
            </a:r>
            <a:r>
              <a:rPr lang="en-US" baseline="0" dirty="0" err="1"/>
              <a:t>hillshade</a:t>
            </a:r>
            <a:r>
              <a:rPr lang="en-US" baseline="0" dirty="0"/>
              <a:t> images look very “washed out” or low contrast. </a:t>
            </a:r>
          </a:p>
          <a:p>
            <a:endParaRPr lang="en-US" baseline="0" dirty="0"/>
          </a:p>
          <a:p>
            <a:r>
              <a:rPr lang="en-US" baseline="0" dirty="0"/>
              <a:t>I have generally found the default settings to work well. However, you may want to experiment with different settings.</a:t>
            </a:r>
          </a:p>
          <a:p>
            <a:endParaRPr lang="en-US" baseline="0" dirty="0"/>
          </a:p>
          <a:p>
            <a:r>
              <a:rPr lang="en-US" baseline="0" dirty="0"/>
              <a:t>Different settings may be optimal in different terrains.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27</a:t>
            </a:fld>
            <a:endParaRPr lang="en-US"/>
          </a:p>
        </p:txBody>
      </p:sp>
    </p:spTree>
    <p:extLst>
      <p:ext uri="{BB962C8B-B14F-4D97-AF65-F5344CB8AC3E}">
        <p14:creationId xmlns:p14="http://schemas.microsoft.com/office/powerpoint/2010/main" val="2438347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slopeshade</a:t>
            </a:r>
            <a:r>
              <a:rPr lang="en-US" baseline="0" dirty="0"/>
              <a:t> offers and alternative to </a:t>
            </a:r>
            <a:r>
              <a:rPr lang="en-US" baseline="0" dirty="0" err="1"/>
              <a:t>hillshades</a:t>
            </a:r>
            <a:r>
              <a:rPr lang="en-US" baseline="0" dirty="0"/>
              <a:t> and does not require a Sun position to be defined. </a:t>
            </a:r>
          </a:p>
          <a:p>
            <a:endParaRPr lang="en-US" baseline="0" dirty="0"/>
          </a:p>
          <a:p>
            <a:r>
              <a:rPr lang="en-US" baseline="0" dirty="0"/>
              <a:t>In a </a:t>
            </a:r>
            <a:r>
              <a:rPr lang="en-US" baseline="0" dirty="0" err="1"/>
              <a:t>slopeshade</a:t>
            </a:r>
            <a:r>
              <a:rPr lang="en-US" baseline="0" dirty="0"/>
              <a:t>, a slope grid is generated. </a:t>
            </a:r>
          </a:p>
          <a:p>
            <a:endParaRPr lang="en-US" baseline="0" dirty="0"/>
          </a:p>
          <a:p>
            <a:r>
              <a:rPr lang="en-US" baseline="0" dirty="0"/>
              <a:t>A color ramp is then applied in which white represents shallow slopes and black represents steep slopes. </a:t>
            </a:r>
          </a:p>
          <a:p>
            <a:endParaRPr lang="en-US" baseline="0" dirty="0"/>
          </a:p>
          <a:p>
            <a:r>
              <a:rPr lang="en-US" baseline="0" dirty="0"/>
              <a:t>You may want to experiment with </a:t>
            </a:r>
            <a:r>
              <a:rPr lang="en-US" baseline="0" dirty="0" err="1"/>
              <a:t>slopeshades</a:t>
            </a:r>
            <a:r>
              <a:rPr lang="en-US" baseline="0" dirty="0"/>
              <a:t> as an alternative to </a:t>
            </a:r>
            <a:r>
              <a:rPr lang="en-US" baseline="0" dirty="0" err="1"/>
              <a:t>hillshades</a:t>
            </a:r>
            <a:r>
              <a:rPr lang="en-US" baseline="0" dirty="0"/>
              <a:t>. </a:t>
            </a:r>
          </a:p>
        </p:txBody>
      </p:sp>
      <p:sp>
        <p:nvSpPr>
          <p:cNvPr id="4" name="Slide Number Placeholder 3"/>
          <p:cNvSpPr>
            <a:spLocks noGrp="1"/>
          </p:cNvSpPr>
          <p:nvPr>
            <p:ph type="sldNum" sz="quarter" idx="10"/>
          </p:nvPr>
        </p:nvSpPr>
        <p:spPr/>
        <p:txBody>
          <a:bodyPr/>
          <a:lstStyle/>
          <a:p>
            <a:fld id="{01F2A70B-78F2-4DCF-B53B-C990D2FAFB8A}" type="slidenum">
              <a:rPr lang="en-US" smtClean="0"/>
              <a:t>28</a:t>
            </a:fld>
            <a:endParaRPr lang="en-US"/>
          </a:p>
        </p:txBody>
      </p:sp>
    </p:spTree>
    <p:extLst>
      <p:ext uri="{BB962C8B-B14F-4D97-AF65-F5344CB8AC3E}">
        <p14:creationId xmlns:p14="http://schemas.microsoft.com/office/powerpoint/2010/main" val="2452216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generate contour lines</a:t>
            </a:r>
            <a:r>
              <a:rPr lang="en-US" baseline="0" dirty="0"/>
              <a:t> from raster-based digital elevation data. </a:t>
            </a:r>
          </a:p>
          <a:p>
            <a:endParaRPr lang="en-US" baseline="0" dirty="0"/>
          </a:p>
          <a:p>
            <a:r>
              <a:rPr lang="en-US" baseline="0" dirty="0"/>
              <a:t>When generating contours, you must decide on an adequate contour interval so that the contours are not too sparse or crowded. </a:t>
            </a:r>
          </a:p>
          <a:p>
            <a:endParaRPr lang="en-US" baseline="0" dirty="0"/>
          </a:p>
          <a:p>
            <a:r>
              <a:rPr lang="en-US" baseline="0" dirty="0"/>
              <a:t>After generating contours, you might find that you need to smooth or generalize the result to make the lines more cartographically pleasing. </a:t>
            </a:r>
          </a:p>
          <a:p>
            <a:endParaRPr lang="en-US" baseline="0" dirty="0"/>
          </a:p>
          <a:p>
            <a:r>
              <a:rPr lang="en-US" baseline="0" dirty="0"/>
              <a:t>This can be accomplished using the vector generalization methods discussed in a prior module.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29</a:t>
            </a:fld>
            <a:endParaRPr lang="en-US"/>
          </a:p>
        </p:txBody>
      </p:sp>
    </p:spTree>
    <p:extLst>
      <p:ext uri="{BB962C8B-B14F-4D97-AF65-F5344CB8AC3E}">
        <p14:creationId xmlns:p14="http://schemas.microsoft.com/office/powerpoint/2010/main" val="81112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49654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generate contour lines</a:t>
            </a:r>
            <a:r>
              <a:rPr lang="en-US" baseline="0" dirty="0"/>
              <a:t> from raster-based digital elevation data. </a:t>
            </a:r>
          </a:p>
          <a:p>
            <a:endParaRPr lang="en-US" baseline="0" dirty="0"/>
          </a:p>
          <a:p>
            <a:r>
              <a:rPr lang="en-US" baseline="0" dirty="0"/>
              <a:t>When generating contours, you must decide on an adequate contour interval so that the contours are not too sparse or crowded. </a:t>
            </a:r>
          </a:p>
          <a:p>
            <a:endParaRPr lang="en-US" baseline="0" dirty="0"/>
          </a:p>
          <a:p>
            <a:r>
              <a:rPr lang="en-US" baseline="0" dirty="0"/>
              <a:t>After generating contours, you might find that you need to smooth or generalize the result to make the lines more cartographically pleasing. </a:t>
            </a:r>
          </a:p>
          <a:p>
            <a:endParaRPr lang="en-US" baseline="0" dirty="0"/>
          </a:p>
          <a:p>
            <a:r>
              <a:rPr lang="en-US" baseline="0" dirty="0"/>
              <a:t>This can be accomplished using the vector generalization methods discussed in a prior module.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30</a:t>
            </a:fld>
            <a:endParaRPr lang="en-US"/>
          </a:p>
        </p:txBody>
      </p:sp>
    </p:spTree>
    <p:extLst>
      <p:ext uri="{BB962C8B-B14F-4D97-AF65-F5344CB8AC3E}">
        <p14:creationId xmlns:p14="http://schemas.microsoft.com/office/powerpoint/2010/main" val="3893940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possible to generate raster-based</a:t>
            </a:r>
            <a:r>
              <a:rPr lang="en-US" baseline="0" dirty="0"/>
              <a:t> digital terrain surfaces from contour lines.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31</a:t>
            </a:fld>
            <a:endParaRPr lang="en-US"/>
          </a:p>
        </p:txBody>
      </p:sp>
    </p:spTree>
    <p:extLst>
      <p:ext uri="{BB962C8B-B14F-4D97-AF65-F5344CB8AC3E}">
        <p14:creationId xmlns:p14="http://schemas.microsoft.com/office/powerpoint/2010/main" val="2991057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Surface curvature</a:t>
            </a:r>
            <a:r>
              <a:rPr lang="en-US" baseline="0" dirty="0"/>
              <a:t> makes use of a moving window analysis and represents the convexity or concavity of the landscape.</a:t>
            </a:r>
          </a:p>
          <a:p>
            <a:endParaRPr lang="en-US" baseline="0" dirty="0"/>
          </a:p>
          <a:p>
            <a:r>
              <a:rPr lang="en-US" baseline="0" dirty="0"/>
              <a:t>Negative values indicate concavity, positive values indicate convexity, and values near zero indicate near flat or no curvature. </a:t>
            </a:r>
          </a:p>
          <a:p>
            <a:endParaRPr lang="en-US" baseline="0" dirty="0"/>
          </a:p>
          <a:p>
            <a:r>
              <a:rPr lang="en-US" baseline="0" dirty="0"/>
              <a:t>It is also possible to calculate curvature in the direction of maximum slope, or profile curvature, and curvature perpendicular to slope, or planar curvature.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33</a:t>
            </a:fld>
            <a:endParaRPr lang="en-US"/>
          </a:p>
        </p:txBody>
      </p:sp>
    </p:spTree>
    <p:extLst>
      <p:ext uri="{BB962C8B-B14F-4D97-AF65-F5344CB8AC3E}">
        <p14:creationId xmlns:p14="http://schemas.microsoft.com/office/powerpoint/2010/main" val="3241820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E4B40-A40D-8518-6A73-5A0788E00C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F76895-5CC8-E61A-336D-EEAB39AC7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6A18A0-06D5-9E72-36B9-38509DF4125B}"/>
              </a:ext>
            </a:extLst>
          </p:cNvPr>
          <p:cNvSpPr>
            <a:spLocks noGrp="1"/>
          </p:cNvSpPr>
          <p:nvPr>
            <p:ph type="body" idx="1"/>
          </p:nvPr>
        </p:nvSpPr>
        <p:spPr/>
        <p:txBody>
          <a:bodyPr/>
          <a:lstStyle/>
          <a:p>
            <a:r>
              <a:rPr lang="en-US" dirty="0"/>
              <a:t>Surface curvature</a:t>
            </a:r>
            <a:r>
              <a:rPr lang="en-US" baseline="0" dirty="0"/>
              <a:t> makes use of a moving window analysis and represents the convexity or concavity of the landscape.</a:t>
            </a:r>
          </a:p>
          <a:p>
            <a:endParaRPr lang="en-US" baseline="0" dirty="0"/>
          </a:p>
          <a:p>
            <a:r>
              <a:rPr lang="en-US" baseline="0" dirty="0"/>
              <a:t>Negative values indicate concavity, positive values indicate convexity, and values near zero indicate near flat or no curvature. </a:t>
            </a:r>
          </a:p>
          <a:p>
            <a:endParaRPr lang="en-US" baseline="0" dirty="0"/>
          </a:p>
          <a:p>
            <a:r>
              <a:rPr lang="en-US" baseline="0" dirty="0"/>
              <a:t>It is also possible to calculate curvature in the direction of maximum slope, or profile curvature, and curvature perpendicular to slope, or planar curvature. </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Negative = convergence</a:t>
            </a:r>
          </a:p>
          <a:p>
            <a:endParaRPr lang="en-US" dirty="0"/>
          </a:p>
        </p:txBody>
      </p:sp>
      <p:sp>
        <p:nvSpPr>
          <p:cNvPr id="4" name="Slide Number Placeholder 3">
            <a:extLst>
              <a:ext uri="{FF2B5EF4-FFF2-40B4-BE49-F238E27FC236}">
                <a16:creationId xmlns:a16="http://schemas.microsoft.com/office/drawing/2014/main" id="{A7BBCF62-D48C-493E-6D1F-DB775DB902C2}"/>
              </a:ext>
            </a:extLst>
          </p:cNvPr>
          <p:cNvSpPr>
            <a:spLocks noGrp="1"/>
          </p:cNvSpPr>
          <p:nvPr>
            <p:ph type="sldNum" sz="quarter" idx="10"/>
          </p:nvPr>
        </p:nvSpPr>
        <p:spPr/>
        <p:txBody>
          <a:bodyPr/>
          <a:lstStyle/>
          <a:p>
            <a:fld id="{01F2A70B-78F2-4DCF-B53B-C990D2FAFB8A}" type="slidenum">
              <a:rPr lang="en-US" smtClean="0"/>
              <a:t>34</a:t>
            </a:fld>
            <a:endParaRPr lang="en-US"/>
          </a:p>
        </p:txBody>
      </p:sp>
    </p:spTree>
    <p:extLst>
      <p:ext uri="{BB962C8B-B14F-4D97-AF65-F5344CB8AC3E}">
        <p14:creationId xmlns:p14="http://schemas.microsoft.com/office/powerpoint/2010/main" val="3432840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507943-197E-CE46-82F0-5A323A24AE7A}" type="slidenum">
              <a:rPr lang="en-US" smtClean="0"/>
              <a:pPr/>
              <a:t>38</a:t>
            </a:fld>
            <a:endParaRPr lang="en-US"/>
          </a:p>
        </p:txBody>
      </p:sp>
    </p:spTree>
    <p:extLst>
      <p:ext uri="{BB962C8B-B14F-4D97-AF65-F5344CB8AC3E}">
        <p14:creationId xmlns:p14="http://schemas.microsoft.com/office/powerpoint/2010/main" val="2956007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5</a:t>
            </a:fld>
            <a:endParaRPr lang="en-US"/>
          </a:p>
        </p:txBody>
      </p:sp>
    </p:spTree>
    <p:extLst>
      <p:ext uri="{BB962C8B-B14F-4D97-AF65-F5344CB8AC3E}">
        <p14:creationId xmlns:p14="http://schemas.microsoft.com/office/powerpoint/2010/main" val="3736718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3076735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a:t>
            </a:r>
            <a:r>
              <a:rPr lang="en-US" baseline="0" dirty="0"/>
              <a:t> different terms can be used to explain digital elevation data, and they are commonly confused. So, I will define them here. </a:t>
            </a:r>
          </a:p>
          <a:p>
            <a:endParaRPr lang="en-US" baseline="0" dirty="0"/>
          </a:p>
          <a:p>
            <a:r>
              <a:rPr lang="en-US" baseline="0" dirty="0"/>
              <a:t>A Digital Terrain Model, or DTM, represents just the ground surface. It does not include aboveground features. </a:t>
            </a:r>
          </a:p>
          <a:p>
            <a:endParaRPr lang="en-US" baseline="0" dirty="0"/>
          </a:p>
          <a:p>
            <a:r>
              <a:rPr lang="en-US" baseline="0" dirty="0"/>
              <a:t>Although more ambiguous, a digital elevation model, or DEM, also generally refers to a model representing the ground surface. </a:t>
            </a:r>
          </a:p>
          <a:p>
            <a:endParaRPr lang="en-US" baseline="0" dirty="0"/>
          </a:p>
          <a:p>
            <a:r>
              <a:rPr lang="en-US" baseline="0" dirty="0"/>
              <a:t>In contrast to DTMs and DEMs, digital surface models, or DSMs, include aboveground features, such as trees and buildings. </a:t>
            </a:r>
          </a:p>
          <a:p>
            <a:endParaRPr lang="en-US" baseline="0" dirty="0"/>
          </a:p>
          <a:p>
            <a:r>
              <a:rPr lang="en-US" baseline="0" dirty="0"/>
              <a:t>In the example image, the green line would represent a DTM or DEM whereas the red line would represent a DSM. </a:t>
            </a:r>
          </a:p>
          <a:p>
            <a:endParaRPr lang="en-US" baseline="0" dirty="0"/>
          </a:p>
          <a:p>
            <a:r>
              <a:rPr lang="en-US" baseline="0" dirty="0"/>
              <a:t>If you would like to calculate the height of features above the ground surface, you can subtract a DTM or DEM from a DSM. This product is known as an normalized digital surface model, or </a:t>
            </a:r>
            <a:r>
              <a:rPr lang="en-US" baseline="0" dirty="0" err="1"/>
              <a:t>nDSM</a:t>
            </a:r>
            <a:r>
              <a:rPr lang="en-US" baseline="0" dirty="0"/>
              <a:t>.</a:t>
            </a:r>
          </a:p>
        </p:txBody>
      </p:sp>
      <p:sp>
        <p:nvSpPr>
          <p:cNvPr id="4" name="Slide Number Placeholder 3"/>
          <p:cNvSpPr>
            <a:spLocks noGrp="1"/>
          </p:cNvSpPr>
          <p:nvPr>
            <p:ph type="sldNum" sz="quarter" idx="10"/>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4042663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Elevation</a:t>
            </a:r>
            <a:r>
              <a:rPr lang="en-US" baseline="0" dirty="0"/>
              <a:t> or terrain data can be represented as a continuous raster grid. </a:t>
            </a:r>
          </a:p>
          <a:p>
            <a:endParaRPr lang="en-US" baseline="0" dirty="0"/>
          </a:p>
          <a:p>
            <a:r>
              <a:rPr lang="en-US" baseline="0" dirty="0"/>
              <a:t>Each cell will hold an elevation measurement in some height units, such as feet or meters.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3349760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a:t>
            </a:r>
            <a:r>
              <a:rPr lang="en-US" baseline="0" dirty="0"/>
              <a:t> in a prior module, it is possible to represent continuous variables using a vector data model as a TIN or Triangulated Irregular Network.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55624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TINs are generally produced from mass points or discrete measurements. </a:t>
            </a:r>
          </a:p>
          <a:p>
            <a:endParaRPr lang="en-US" dirty="0"/>
          </a:p>
          <a:p>
            <a:r>
              <a:rPr lang="en-US" dirty="0"/>
              <a:t>Near points are connected to form triangular faces or facets. The lines connecting the points are called edges. </a:t>
            </a:r>
          </a:p>
          <a:p>
            <a:endParaRPr lang="en-US" dirty="0"/>
          </a:p>
          <a:p>
            <a:r>
              <a:rPr lang="en-US" dirty="0"/>
              <a:t>The triangles hold a measure derived from the connected points. </a:t>
            </a:r>
            <a:r>
              <a:rPr lang="en-US" b="0" i="0" dirty="0">
                <a:solidFill>
                  <a:srgbClr val="4D4D4D"/>
                </a:solidFill>
                <a:effectLst/>
                <a:latin typeface="Lucida Grande"/>
              </a:rPr>
              <a:t>Delaunay triangulation method</a:t>
            </a:r>
            <a:endParaRPr lang="en-US" dirty="0"/>
          </a:p>
          <a:p>
            <a:endParaRPr lang="en-US" dirty="0"/>
          </a:p>
          <a:p>
            <a:r>
              <a:rPr lang="en-US" dirty="0"/>
              <a:t>If the phenomenon of interest changes abruptly, </a:t>
            </a:r>
            <a:r>
              <a:rPr lang="en-US" dirty="0" err="1"/>
              <a:t>breaklines</a:t>
            </a:r>
            <a:r>
              <a:rPr lang="en-US" dirty="0"/>
              <a:t> can also be included. </a:t>
            </a:r>
            <a:r>
              <a:rPr lang="en-US" dirty="0" err="1"/>
              <a:t>Breaklines</a:t>
            </a:r>
            <a:r>
              <a:rPr lang="en-US" dirty="0"/>
              <a:t> represent breaks in the surface. For example, road cuts could be modeled as </a:t>
            </a:r>
            <a:r>
              <a:rPr lang="en-US" dirty="0" err="1"/>
              <a:t>breaklines</a:t>
            </a:r>
            <a:r>
              <a:rPr lang="en-US" dirty="0"/>
              <a:t> in a terrain surface. </a:t>
            </a:r>
          </a:p>
          <a:p>
            <a:endParaRPr lang="en-US" dirty="0"/>
          </a:p>
          <a:p>
            <a:r>
              <a:rPr lang="en-US" dirty="0"/>
              <a:t>There are pros  and cons when representing a continuous surface as a TIN vs. a raster grid.</a:t>
            </a:r>
          </a:p>
          <a:p>
            <a:endParaRPr lang="en-US" dirty="0"/>
          </a:p>
          <a:p>
            <a:r>
              <a:rPr lang="en-US" dirty="0"/>
              <a:t>TINs are inherently multiresolution. Smaller triangles or more detailed surfaces will be produced in areas with more point measurements whereas larger triangles or less detailed surfaces will be produced in areas with less point measurements. In contrast, a raster-based surface most have the same cell size across the entire extent. TINs can also be smaller files in comparison to raster grids, though this depends on many factors. </a:t>
            </a:r>
          </a:p>
          <a:p>
            <a:endParaRPr lang="en-US" dirty="0"/>
          </a:p>
          <a:p>
            <a:r>
              <a:rPr lang="en-US" dirty="0"/>
              <a:t>Many of the tools available for performing terrain analysis or overlay are designed for raster data. So, it might be necessary to convert the TIN to a raster grid to undertake these analyses.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2284952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a:t>
            </a:r>
            <a:r>
              <a:rPr lang="en-US" baseline="0" dirty="0"/>
              <a:t> in a prior module, it is possible to represent continuous variables using a vector data model as a TIN or Triangulated Irregular Network.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55624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7220" y="1597820"/>
            <a:ext cx="6995160" cy="1102519"/>
          </a:xfrm>
        </p:spPr>
        <p:txBody>
          <a:bodyPr/>
          <a:lstStyle/>
          <a:p>
            <a:r>
              <a:rPr lang="en-US"/>
              <a:t>Click to edit Master title style</a:t>
            </a:r>
          </a:p>
        </p:txBody>
      </p:sp>
      <p:sp>
        <p:nvSpPr>
          <p:cNvPr id="3" name="Subtitle 2"/>
          <p:cNvSpPr>
            <a:spLocks noGrp="1"/>
          </p:cNvSpPr>
          <p:nvPr>
            <p:ph type="subTitle" idx="1"/>
          </p:nvPr>
        </p:nvSpPr>
        <p:spPr>
          <a:xfrm>
            <a:off x="1234440" y="2914650"/>
            <a:ext cx="5760720" cy="1314450"/>
          </a:xfrm>
        </p:spPr>
        <p:txBody>
          <a:bodyPr/>
          <a:lstStyle>
            <a:lvl1pPr marL="0" indent="0" algn="ctr">
              <a:buNone/>
              <a:defRPr>
                <a:solidFill>
                  <a:schemeClr val="tx1">
                    <a:tint val="75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8E7CDA7-FD27-4833-A488-342497CCF20C}" type="datetime1">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44591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B2D48A-C091-43AB-AF5F-8A21FA091BE9}" type="datetime1">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550910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6460" y="205979"/>
            <a:ext cx="185166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480" y="205979"/>
            <a:ext cx="541782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FC08D4-94F3-4824-BCE9-A6793FED9B58}" type="datetime1">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64596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5175A-2B11-4C44-BA72-33C1DE1B5E60}" type="datetime1">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8246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0082" y="3305176"/>
            <a:ext cx="6995160" cy="1021556"/>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650082" y="2180035"/>
            <a:ext cx="6995160" cy="1125140"/>
          </a:xfrm>
        </p:spPr>
        <p:txBody>
          <a:bodyPr anchor="b"/>
          <a:lstStyle>
            <a:lvl1pPr marL="0" indent="0">
              <a:buNone/>
              <a:defRPr sz="1800">
                <a:solidFill>
                  <a:schemeClr val="tx1">
                    <a:tint val="7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20C41C-26C5-4FF2-9366-CA818658921B}" type="datetime1">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041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4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833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0782DD-FC4B-43E3-8939-14D0344B4DEF}" type="datetime1">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05204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11480" y="1151335"/>
            <a:ext cx="3636169"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411480" y="1631156"/>
            <a:ext cx="3636169"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180524" y="1151335"/>
            <a:ext cx="3637598"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180524" y="1631156"/>
            <a:ext cx="3637598"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DDAE3C-B19F-47A8-8263-B3FB41DF24E4}" type="datetime1">
              <a:rPr lang="en-US" smtClean="0"/>
              <a:t>1/19/2026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34329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29B4B9-A222-47A0-A13D-85B32B9AC7F1}" type="datetime1">
              <a:rPr lang="en-US" smtClean="0"/>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57442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597C57-9A29-46E4-850A-D09D4A9B8E15}" type="datetime1">
              <a:rPr lang="en-US" smtClean="0"/>
              <a:t>1/19/2026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04835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481" y="204787"/>
            <a:ext cx="2707482" cy="871538"/>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217545" y="204789"/>
            <a:ext cx="4600575" cy="438983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11481" y="1076327"/>
            <a:ext cx="2707482" cy="351829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5945458D-C723-48DC-8FE0-EDB7E9643BB6}" type="datetime1">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36418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3059" y="3600450"/>
            <a:ext cx="4937760" cy="425054"/>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613059" y="459581"/>
            <a:ext cx="4937760" cy="308610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a:p>
        </p:txBody>
      </p:sp>
      <p:sp>
        <p:nvSpPr>
          <p:cNvPr id="4" name="Text Placeholder 3"/>
          <p:cNvSpPr>
            <a:spLocks noGrp="1"/>
          </p:cNvSpPr>
          <p:nvPr>
            <p:ph type="body" sz="half" idx="2"/>
          </p:nvPr>
        </p:nvSpPr>
        <p:spPr>
          <a:xfrm>
            <a:off x="1613059" y="4025504"/>
            <a:ext cx="4937760" cy="60364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67F9E283-5ADD-4840-8945-E1F2CC73B946}" type="datetime1">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603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1480" y="205979"/>
            <a:ext cx="740664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11480" y="1200151"/>
            <a:ext cx="740664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11480" y="4767263"/>
            <a:ext cx="1920240" cy="273844"/>
          </a:xfrm>
          <a:prstGeom prst="rect">
            <a:avLst/>
          </a:prstGeom>
        </p:spPr>
        <p:txBody>
          <a:bodyPr vert="horz" lIns="91440" tIns="45720" rIns="91440" bIns="45720" rtlCol="0" anchor="ctr"/>
          <a:lstStyle>
            <a:lvl1pPr algn="l">
              <a:defRPr sz="1080">
                <a:solidFill>
                  <a:schemeClr val="tx1">
                    <a:tint val="75000"/>
                  </a:schemeClr>
                </a:solidFill>
              </a:defRPr>
            </a:lvl1pPr>
          </a:lstStyle>
          <a:p>
            <a:fld id="{5876F1D2-D9EE-47CF-9158-2347CAED8FDF}" type="datetime1">
              <a:rPr lang="en-US" smtClean="0"/>
              <a:t>1/19/2026</a:t>
            </a:fld>
            <a:endParaRPr lang="en-US"/>
          </a:p>
        </p:txBody>
      </p:sp>
      <p:sp>
        <p:nvSpPr>
          <p:cNvPr id="5" name="Footer Placeholder 4"/>
          <p:cNvSpPr>
            <a:spLocks noGrp="1"/>
          </p:cNvSpPr>
          <p:nvPr>
            <p:ph type="ftr" sz="quarter" idx="3"/>
          </p:nvPr>
        </p:nvSpPr>
        <p:spPr>
          <a:xfrm>
            <a:off x="2811780" y="4767263"/>
            <a:ext cx="2606040" cy="273844"/>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897880" y="4767263"/>
            <a:ext cx="1920240" cy="273844"/>
          </a:xfrm>
          <a:prstGeom prst="rect">
            <a:avLst/>
          </a:prstGeom>
        </p:spPr>
        <p:txBody>
          <a:bodyPr vert="horz" lIns="91440" tIns="45720" rIns="91440" bIns="45720" rtlCol="0" anchor="ctr"/>
          <a:lstStyle>
            <a:lvl1pPr algn="r">
              <a:defRPr sz="1080">
                <a:solidFill>
                  <a:schemeClr val="tx1">
                    <a:tint val="75000"/>
                  </a:schemeClr>
                </a:solidFill>
              </a:defRPr>
            </a:lvl1pPr>
          </a:lstStyle>
          <a:p>
            <a:fld id="{127DDC20-79C9-9647-820E-6D40A3D210C3}" type="slidenum">
              <a:rPr lang="en-US" smtClean="0"/>
              <a:pPr/>
              <a:t>‹#›</a:t>
            </a:fld>
            <a:endParaRPr lang="en-US"/>
          </a:p>
        </p:txBody>
      </p:sp>
    </p:spTree>
    <p:extLst>
      <p:ext uri="{BB962C8B-B14F-4D97-AF65-F5344CB8AC3E}">
        <p14:creationId xmlns:p14="http://schemas.microsoft.com/office/powerpoint/2010/main" val="1428394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11480" rtl="0" eaLnBrk="1" latinLnBrk="0" hangingPunct="1">
        <a:spcBef>
          <a:spcPct val="0"/>
        </a:spcBef>
        <a:buNone/>
        <a:defRPr sz="3960" kern="1200">
          <a:solidFill>
            <a:schemeClr val="tx1"/>
          </a:solidFill>
          <a:latin typeface="+mj-lt"/>
          <a:ea typeface="+mj-ea"/>
          <a:cs typeface="+mj-cs"/>
        </a:defRPr>
      </a:lvl1pPr>
    </p:titleStyle>
    <p:body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storymaps.arcgis.com/stories/302b735ca1954bfb91b3f3265fc469a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bluemarblegeo.com/blog/elevation-grid-creation-in-global-mapper-creating-a-d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esri.com/about/newsroom/arcwatch/create-an-aspect-slope-map-quickly-and-easil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arcgis.com/apps/mapviewer/index.html?layers=942ba3d43ec843d3bce60731240d27e2"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091" y="158778"/>
            <a:ext cx="8001000" cy="1549772"/>
          </a:xfrm>
        </p:spPr>
        <p:txBody>
          <a:bodyPr>
            <a:normAutofit/>
          </a:bodyPr>
          <a:lstStyle/>
          <a:p>
            <a:r>
              <a:rPr lang="en-US" sz="3600" dirty="0"/>
              <a:t>GEOG 3403: Geographic Information Systems II</a:t>
            </a:r>
          </a:p>
        </p:txBody>
      </p:sp>
      <p:sp>
        <p:nvSpPr>
          <p:cNvPr id="6" name="Subtitle 2"/>
          <p:cNvSpPr txBox="1">
            <a:spLocks/>
          </p:cNvSpPr>
          <p:nvPr/>
        </p:nvSpPr>
        <p:spPr>
          <a:xfrm>
            <a:off x="1257018" y="2967511"/>
            <a:ext cx="5760720" cy="1171497"/>
          </a:xfrm>
          <a:prstGeom prst="rect">
            <a:avLst/>
          </a:prstGeom>
        </p:spPr>
        <p:txBody>
          <a:bodyPr vert="horz" lIns="82296" tIns="41148" rIns="82296" bIns="41148" rtlCol="0">
            <a:normAutofit fontScale="2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8000" dirty="0">
                <a:solidFill>
                  <a:schemeClr val="tx1"/>
                </a:solidFill>
              </a:rPr>
              <a:t>Yanan Wu, PhD</a:t>
            </a:r>
          </a:p>
          <a:p>
            <a:r>
              <a:rPr lang="en-US" sz="8000" dirty="0">
                <a:solidFill>
                  <a:schemeClr val="tx1"/>
                </a:solidFill>
              </a:rPr>
              <a:t>Assistant Professor</a:t>
            </a:r>
          </a:p>
          <a:p>
            <a:r>
              <a:rPr lang="en-US" sz="8000" dirty="0">
                <a:solidFill>
                  <a:schemeClr val="tx1"/>
                </a:solidFill>
              </a:rPr>
              <a:t>Department of Geography</a:t>
            </a:r>
          </a:p>
          <a:p>
            <a:endParaRPr lang="en-US" sz="2880" dirty="0"/>
          </a:p>
        </p:txBody>
      </p:sp>
      <p:cxnSp>
        <p:nvCxnSpPr>
          <p:cNvPr id="15" name="Straight Connector 14"/>
          <p:cNvCxnSpPr/>
          <p:nvPr/>
        </p:nvCxnSpPr>
        <p:spPr>
          <a:xfrm>
            <a:off x="152400" y="4182575"/>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2072922" y="4416072"/>
            <a:ext cx="279753" cy="481132"/>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9C8852E4-0F7F-41A7-9B32-F40B4D3A753B}"/>
              </a:ext>
            </a:extLst>
          </p:cNvPr>
          <p:cNvSpPr txBox="1"/>
          <p:nvPr/>
        </p:nvSpPr>
        <p:spPr>
          <a:xfrm>
            <a:off x="-1" y="1708550"/>
            <a:ext cx="8196091" cy="1200329"/>
          </a:xfrm>
          <a:prstGeom prst="rect">
            <a:avLst/>
          </a:prstGeom>
          <a:noFill/>
        </p:spPr>
        <p:txBody>
          <a:bodyPr wrap="square" rtlCol="0">
            <a:spAutoFit/>
          </a:bodyPr>
          <a:lstStyle/>
          <a:p>
            <a:pPr algn="ctr"/>
            <a:r>
              <a:rPr lang="en-US" sz="3600"/>
              <a:t>Lecture 03 </a:t>
            </a:r>
            <a:r>
              <a:rPr lang="en-US" sz="3600" dirty="0"/>
              <a:t>Digital Terrain and Hydrological Analysis</a:t>
            </a:r>
          </a:p>
        </p:txBody>
      </p:sp>
      <p:pic>
        <p:nvPicPr>
          <p:cNvPr id="13" name="Picture 12" descr="Geography department logo">
            <a:extLst>
              <a:ext uri="{FF2B5EF4-FFF2-40B4-BE49-F238E27FC236}">
                <a16:creationId xmlns:a16="http://schemas.microsoft.com/office/drawing/2014/main" id="{AE401581-7A56-448D-8256-F61D9515AE30}"/>
              </a:ext>
            </a:extLst>
          </p:cNvPr>
          <p:cNvPicPr/>
          <p:nvPr/>
        </p:nvPicPr>
        <p:blipFill>
          <a:blip r:embed="rId3"/>
          <a:stretch>
            <a:fillRect/>
          </a:stretch>
        </p:blipFill>
        <p:spPr>
          <a:xfrm>
            <a:off x="152400" y="4275667"/>
            <a:ext cx="5915025" cy="758190"/>
          </a:xfrm>
          <a:prstGeom prst="rect">
            <a:avLst/>
          </a:prstGeom>
        </p:spPr>
      </p:pic>
    </p:spTree>
    <p:extLst>
      <p:ext uri="{BB962C8B-B14F-4D97-AF65-F5344CB8AC3E}">
        <p14:creationId xmlns:p14="http://schemas.microsoft.com/office/powerpoint/2010/main" val="2349219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C00435-A34F-A315-14CC-3BCEE9DE3644}"/>
              </a:ext>
            </a:extLst>
          </p:cNvPr>
          <p:cNvSpPr>
            <a:spLocks noGrp="1"/>
          </p:cNvSpPr>
          <p:nvPr>
            <p:ph type="sldNum" sz="quarter" idx="12"/>
          </p:nvPr>
        </p:nvSpPr>
        <p:spPr/>
        <p:txBody>
          <a:bodyPr/>
          <a:lstStyle/>
          <a:p>
            <a:fld id="{127DDC20-79C9-9647-820E-6D40A3D210C3}" type="slidenum">
              <a:rPr lang="en-US" smtClean="0"/>
              <a:pPr/>
              <a:t>10</a:t>
            </a:fld>
            <a:endParaRPr lang="en-US"/>
          </a:p>
        </p:txBody>
      </p:sp>
      <p:sp>
        <p:nvSpPr>
          <p:cNvPr id="8" name="Content Placeholder 7">
            <a:extLst>
              <a:ext uri="{FF2B5EF4-FFF2-40B4-BE49-F238E27FC236}">
                <a16:creationId xmlns:a16="http://schemas.microsoft.com/office/drawing/2014/main" id="{ECFF4963-6778-4C30-0161-5A2AD2641BE8}"/>
              </a:ext>
            </a:extLst>
          </p:cNvPr>
          <p:cNvSpPr>
            <a:spLocks noGrp="1"/>
          </p:cNvSpPr>
          <p:nvPr>
            <p:ph idx="1"/>
          </p:nvPr>
        </p:nvSpPr>
        <p:spPr>
          <a:xfrm>
            <a:off x="411480" y="785764"/>
            <a:ext cx="7406640" cy="606878"/>
          </a:xfrm>
        </p:spPr>
        <p:txBody>
          <a:bodyPr/>
          <a:lstStyle/>
          <a:p>
            <a:r>
              <a:rPr lang="en-US" altLang="zh-CN" dirty="0"/>
              <a:t>DEM model with different resolution</a:t>
            </a:r>
            <a:endParaRPr lang="zh-CN" altLang="en-US" dirty="0"/>
          </a:p>
        </p:txBody>
      </p:sp>
      <p:sp>
        <p:nvSpPr>
          <p:cNvPr id="9" name="Title 1">
            <a:extLst>
              <a:ext uri="{FF2B5EF4-FFF2-40B4-BE49-F238E27FC236}">
                <a16:creationId xmlns:a16="http://schemas.microsoft.com/office/drawing/2014/main" id="{D3FF4318-2CE7-B2C6-2EA4-D4C317BBA6FD}"/>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Digital elevation models (DEMs)</a:t>
            </a:r>
            <a:endParaRPr lang="en-US" sz="2600" dirty="0">
              <a:solidFill>
                <a:srgbClr val="7030A0"/>
              </a:solidFill>
            </a:endParaRPr>
          </a:p>
        </p:txBody>
      </p:sp>
      <p:pic>
        <p:nvPicPr>
          <p:cNvPr id="11" name="Picture 10">
            <a:hlinkClick r:id="rId2"/>
            <a:extLst>
              <a:ext uri="{FF2B5EF4-FFF2-40B4-BE49-F238E27FC236}">
                <a16:creationId xmlns:a16="http://schemas.microsoft.com/office/drawing/2014/main" id="{614B8DB3-5B71-0671-D206-6F48CF18E31B}"/>
              </a:ext>
            </a:extLst>
          </p:cNvPr>
          <p:cNvPicPr>
            <a:picLocks noChangeAspect="1"/>
          </p:cNvPicPr>
          <p:nvPr/>
        </p:nvPicPr>
        <p:blipFill>
          <a:blip r:embed="rId3"/>
          <a:stretch>
            <a:fillRect/>
          </a:stretch>
        </p:blipFill>
        <p:spPr>
          <a:xfrm>
            <a:off x="1604877" y="1394470"/>
            <a:ext cx="4385895" cy="3433367"/>
          </a:xfrm>
          <a:prstGeom prst="rect">
            <a:avLst/>
          </a:prstGeom>
        </p:spPr>
      </p:pic>
    </p:spTree>
    <p:extLst>
      <p:ext uri="{BB962C8B-B14F-4D97-AF65-F5344CB8AC3E}">
        <p14:creationId xmlns:p14="http://schemas.microsoft.com/office/powerpoint/2010/main" val="273133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7" y="1142593"/>
            <a:ext cx="7708053" cy="3394472"/>
          </a:xfrm>
        </p:spPr>
        <p:txBody>
          <a:bodyPr/>
          <a:lstStyle/>
          <a:p>
            <a:pPr marL="0" indent="0">
              <a:buNone/>
            </a:pPr>
            <a:r>
              <a:rPr lang="en-US" dirty="0"/>
              <a:t>Good for representing terrain data</a:t>
            </a:r>
          </a:p>
          <a:p>
            <a:pPr marL="0" indent="0">
              <a:buNone/>
            </a:pPr>
            <a:r>
              <a:rPr lang="en-US" dirty="0"/>
              <a:t>A space filling model</a:t>
            </a:r>
          </a:p>
        </p:txBody>
      </p:sp>
      <p:pic>
        <p:nvPicPr>
          <p:cNvPr id="6" name="Picture 5" descr="DEM"/>
          <p:cNvPicPr/>
          <p:nvPr/>
        </p:nvPicPr>
        <p:blipFill>
          <a:blip r:embed="rId3">
            <a:clrChange>
              <a:clrFrom>
                <a:srgbClr val="FFFFFF"/>
              </a:clrFrom>
              <a:clrTo>
                <a:srgbClr val="FFFFFF">
                  <a:alpha val="0"/>
                </a:srgbClr>
              </a:clrTo>
            </a:clrChange>
          </a:blip>
          <a:stretch>
            <a:fillRect/>
          </a:stretch>
        </p:blipFill>
        <p:spPr>
          <a:xfrm>
            <a:off x="1182242" y="2577443"/>
            <a:ext cx="2474670" cy="2232860"/>
          </a:xfrm>
          <a:prstGeom prst="rect">
            <a:avLst/>
          </a:prstGeom>
        </p:spPr>
      </p:pic>
      <p:pic>
        <p:nvPicPr>
          <p:cNvPr id="7" name="Picture 6" descr="DEM"/>
          <p:cNvPicPr/>
          <p:nvPr/>
        </p:nvPicPr>
        <p:blipFill>
          <a:blip r:embed="rId4">
            <a:clrChange>
              <a:clrFrom>
                <a:srgbClr val="EDEDED"/>
              </a:clrFrom>
              <a:clrTo>
                <a:srgbClr val="EDEDED">
                  <a:alpha val="0"/>
                </a:srgbClr>
              </a:clrTo>
            </a:clrChange>
          </a:blip>
          <a:stretch>
            <a:fillRect/>
          </a:stretch>
        </p:blipFill>
        <p:spPr>
          <a:xfrm>
            <a:off x="4572690" y="3559265"/>
            <a:ext cx="3287552" cy="1399396"/>
          </a:xfrm>
          <a:prstGeom prst="rect">
            <a:avLst/>
          </a:prstGeom>
        </p:spPr>
      </p:pic>
      <p:pic>
        <p:nvPicPr>
          <p:cNvPr id="8" name="Picture 7" descr="TIN window"/>
          <p:cNvPicPr/>
          <p:nvPr/>
        </p:nvPicPr>
        <p:blipFill>
          <a:blip r:embed="rId5"/>
          <a:stretch>
            <a:fillRect/>
          </a:stretch>
        </p:blipFill>
        <p:spPr>
          <a:xfrm>
            <a:off x="5411741" y="1985786"/>
            <a:ext cx="2699326" cy="1708087"/>
          </a:xfrm>
          <a:prstGeom prst="rect">
            <a:avLst/>
          </a:prstGeom>
        </p:spPr>
      </p:pic>
      <p:cxnSp>
        <p:nvCxnSpPr>
          <p:cNvPr id="9" name="Straight Connector 8">
            <a:extLst>
              <a:ext uri="{FF2B5EF4-FFF2-40B4-BE49-F238E27FC236}">
                <a16:creationId xmlns:a16="http://schemas.microsoft.com/office/drawing/2014/main" id="{EC777A77-2CF0-4FF2-BD36-052A0569DDC9}"/>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8A68CFEB-D3A5-4027-A481-802D1321BF27}"/>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TIN (Triangulated Irregular Networks)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245B4AF6-C470-4D57-AEA4-1C4347E5ABB1}"/>
              </a:ext>
            </a:extLst>
          </p:cNvPr>
          <p:cNvSpPr>
            <a:spLocks noGrp="1"/>
          </p:cNvSpPr>
          <p:nvPr>
            <p:ph type="sldNum" sz="quarter" idx="12"/>
          </p:nvPr>
        </p:nvSpPr>
        <p:spPr/>
        <p:txBody>
          <a:bodyPr/>
          <a:lstStyle/>
          <a:p>
            <a:fld id="{127DDC20-79C9-9647-820E-6D40A3D210C3}" type="slidenum">
              <a:rPr lang="en-US" smtClean="0"/>
              <a:pPr/>
              <a:t>11</a:t>
            </a:fld>
            <a:endParaRPr lang="en-US"/>
          </a:p>
        </p:txBody>
      </p:sp>
    </p:spTree>
    <p:extLst>
      <p:ext uri="{BB962C8B-B14F-4D97-AF65-F5344CB8AC3E}">
        <p14:creationId xmlns:p14="http://schemas.microsoft.com/office/powerpoint/2010/main" val="173264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8" y="1144396"/>
            <a:ext cx="4968370" cy="3748880"/>
          </a:xfrm>
        </p:spPr>
        <p:txBody>
          <a:bodyPr>
            <a:normAutofit lnSpcReduction="10000"/>
          </a:bodyPr>
          <a:lstStyle/>
          <a:p>
            <a:pPr>
              <a:buFont typeface="Courier New" panose="02070309020205020404" pitchFamily="49" charset="0"/>
              <a:buChar char="o"/>
            </a:pPr>
            <a:r>
              <a:rPr lang="en-US" dirty="0"/>
              <a:t>Connecting measurement points to form a triangle (face)</a:t>
            </a:r>
          </a:p>
          <a:p>
            <a:pPr>
              <a:buFont typeface="Courier New" panose="02070309020205020404" pitchFamily="49" charset="0"/>
              <a:buChar char="o"/>
            </a:pPr>
            <a:r>
              <a:rPr lang="en-US" dirty="0"/>
              <a:t>Lines connecting points  = edges</a:t>
            </a:r>
          </a:p>
          <a:p>
            <a:pPr>
              <a:buFont typeface="Courier New" panose="02070309020205020404" pitchFamily="49" charset="0"/>
              <a:buChar char="o"/>
            </a:pPr>
            <a:r>
              <a:rPr lang="en-US" dirty="0"/>
              <a:t>Can be used to represent a terrain (or other continuous surfaces)</a:t>
            </a:r>
          </a:p>
          <a:p>
            <a:pPr marL="0" indent="0">
              <a:buNone/>
            </a:pPr>
            <a:endParaRPr lang="en-US" dirty="0"/>
          </a:p>
        </p:txBody>
      </p:sp>
      <p:pic>
        <p:nvPicPr>
          <p:cNvPr id="4" name="Picture 3" descr="DEM"/>
          <p:cNvPicPr>
            <a:picLocks noChangeAspect="1"/>
          </p:cNvPicPr>
          <p:nvPr/>
        </p:nvPicPr>
        <p:blipFill>
          <a:blip r:embed="rId3"/>
          <a:stretch>
            <a:fillRect/>
          </a:stretch>
        </p:blipFill>
        <p:spPr>
          <a:xfrm>
            <a:off x="5216991" y="1144396"/>
            <a:ext cx="2601129" cy="1555926"/>
          </a:xfrm>
          <a:prstGeom prst="rect">
            <a:avLst/>
          </a:prstGeom>
        </p:spPr>
      </p:pic>
      <p:pic>
        <p:nvPicPr>
          <p:cNvPr id="9" name="Picture 8" descr="TIN example"/>
          <p:cNvPicPr>
            <a:picLocks noChangeAspect="1"/>
          </p:cNvPicPr>
          <p:nvPr/>
        </p:nvPicPr>
        <p:blipFill rotWithShape="1">
          <a:blip r:embed="rId4"/>
          <a:srcRect r="5419" b="7096"/>
          <a:stretch/>
        </p:blipFill>
        <p:spPr>
          <a:xfrm>
            <a:off x="5283587" y="2781489"/>
            <a:ext cx="2675317" cy="2315178"/>
          </a:xfrm>
          <a:prstGeom prst="rect">
            <a:avLst/>
          </a:prstGeom>
        </p:spPr>
      </p:pic>
      <p:cxnSp>
        <p:nvCxnSpPr>
          <p:cNvPr id="7" name="Straight Connector 6">
            <a:extLst>
              <a:ext uri="{FF2B5EF4-FFF2-40B4-BE49-F238E27FC236}">
                <a16:creationId xmlns:a16="http://schemas.microsoft.com/office/drawing/2014/main" id="{59A9455A-FC8E-434C-9EA5-B25A36BBFA45}"/>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FABD0F06-C30E-4DDA-A09F-B2F320BB0DA0}"/>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TIN (Triangulated Irregular Networks)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61B8F6EA-346E-4054-8E9F-7230AC4F7C7F}"/>
              </a:ext>
            </a:extLst>
          </p:cNvPr>
          <p:cNvSpPr>
            <a:spLocks noGrp="1"/>
          </p:cNvSpPr>
          <p:nvPr>
            <p:ph type="sldNum" sz="quarter" idx="12"/>
          </p:nvPr>
        </p:nvSpPr>
        <p:spPr/>
        <p:txBody>
          <a:bodyPr/>
          <a:lstStyle/>
          <a:p>
            <a:fld id="{127DDC20-79C9-9647-820E-6D40A3D210C3}" type="slidenum">
              <a:rPr lang="en-US" smtClean="0"/>
              <a:pPr/>
              <a:t>12</a:t>
            </a:fld>
            <a:endParaRPr lang="en-US"/>
          </a:p>
        </p:txBody>
      </p:sp>
    </p:spTree>
    <p:extLst>
      <p:ext uri="{BB962C8B-B14F-4D97-AF65-F5344CB8AC3E}">
        <p14:creationId xmlns:p14="http://schemas.microsoft.com/office/powerpoint/2010/main" val="45400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7" y="960907"/>
            <a:ext cx="7708053" cy="635663"/>
          </a:xfrm>
        </p:spPr>
        <p:txBody>
          <a:bodyPr/>
          <a:lstStyle/>
          <a:p>
            <a:pPr marL="0" indent="0">
              <a:buNone/>
            </a:pPr>
            <a:r>
              <a:rPr lang="en-US" dirty="0"/>
              <a:t>Good for representing terrain data</a:t>
            </a:r>
          </a:p>
          <a:p>
            <a:pPr marL="0" indent="0">
              <a:buNone/>
            </a:pPr>
            <a:endParaRPr lang="en-US" dirty="0"/>
          </a:p>
        </p:txBody>
      </p:sp>
      <p:cxnSp>
        <p:nvCxnSpPr>
          <p:cNvPr id="9" name="Straight Connector 8">
            <a:extLst>
              <a:ext uri="{FF2B5EF4-FFF2-40B4-BE49-F238E27FC236}">
                <a16:creationId xmlns:a16="http://schemas.microsoft.com/office/drawing/2014/main" id="{EC777A77-2CF0-4FF2-BD36-052A0569DDC9}"/>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8A68CFEB-D3A5-4027-A481-802D1321BF27}"/>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TIN (Triangulated Irregular Networks)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245B4AF6-C470-4D57-AEA4-1C4347E5ABB1}"/>
              </a:ext>
            </a:extLst>
          </p:cNvPr>
          <p:cNvSpPr>
            <a:spLocks noGrp="1"/>
          </p:cNvSpPr>
          <p:nvPr>
            <p:ph type="sldNum" sz="quarter" idx="12"/>
          </p:nvPr>
        </p:nvSpPr>
        <p:spPr/>
        <p:txBody>
          <a:bodyPr/>
          <a:lstStyle/>
          <a:p>
            <a:fld id="{127DDC20-79C9-9647-820E-6D40A3D210C3}" type="slidenum">
              <a:rPr lang="en-US" smtClean="0"/>
              <a:pPr/>
              <a:t>13</a:t>
            </a:fld>
            <a:endParaRPr lang="en-US"/>
          </a:p>
        </p:txBody>
      </p:sp>
      <p:pic>
        <p:nvPicPr>
          <p:cNvPr id="5" name="Picture 4">
            <a:extLst>
              <a:ext uri="{FF2B5EF4-FFF2-40B4-BE49-F238E27FC236}">
                <a16:creationId xmlns:a16="http://schemas.microsoft.com/office/drawing/2014/main" id="{873C2F24-DBF0-7235-D71A-F260DE0557FE}"/>
              </a:ext>
            </a:extLst>
          </p:cNvPr>
          <p:cNvPicPr>
            <a:picLocks noChangeAspect="1"/>
          </p:cNvPicPr>
          <p:nvPr/>
        </p:nvPicPr>
        <p:blipFill>
          <a:blip r:embed="rId3"/>
          <a:stretch>
            <a:fillRect/>
          </a:stretch>
        </p:blipFill>
        <p:spPr>
          <a:xfrm>
            <a:off x="411480" y="1494970"/>
            <a:ext cx="7107855" cy="3170693"/>
          </a:xfrm>
          <a:prstGeom prst="rect">
            <a:avLst/>
          </a:prstGeom>
        </p:spPr>
      </p:pic>
      <p:sp>
        <p:nvSpPr>
          <p:cNvPr id="11" name="TextBox 10">
            <a:extLst>
              <a:ext uri="{FF2B5EF4-FFF2-40B4-BE49-F238E27FC236}">
                <a16:creationId xmlns:a16="http://schemas.microsoft.com/office/drawing/2014/main" id="{481B7FC1-5473-281B-5F78-7DDFA21B3228}"/>
              </a:ext>
            </a:extLst>
          </p:cNvPr>
          <p:cNvSpPr txBox="1"/>
          <p:nvPr/>
        </p:nvSpPr>
        <p:spPr>
          <a:xfrm>
            <a:off x="6139542" y="4788355"/>
            <a:ext cx="1734457" cy="276999"/>
          </a:xfrm>
          <a:prstGeom prst="rect">
            <a:avLst/>
          </a:prstGeom>
          <a:noFill/>
        </p:spPr>
        <p:txBody>
          <a:bodyPr wrap="square" rtlCol="0">
            <a:spAutoFit/>
          </a:bodyPr>
          <a:lstStyle/>
          <a:p>
            <a:r>
              <a:rPr lang="en-US" altLang="zh-CN" sz="1200" dirty="0">
                <a:hlinkClick r:id="rId4"/>
              </a:rPr>
              <a:t>Image source</a:t>
            </a:r>
            <a:endParaRPr lang="zh-CN" altLang="en-US" sz="1200" dirty="0"/>
          </a:p>
        </p:txBody>
      </p:sp>
    </p:spTree>
    <p:extLst>
      <p:ext uri="{BB962C8B-B14F-4D97-AF65-F5344CB8AC3E}">
        <p14:creationId xmlns:p14="http://schemas.microsoft.com/office/powerpoint/2010/main" val="4275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939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 y="0"/>
            <a:ext cx="822939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0430" y="2988"/>
            <a:ext cx="6329227" cy="51435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9795" y="2988"/>
            <a:ext cx="6596616" cy="51435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4" name="Title 3"/>
          <p:cNvSpPr>
            <a:spLocks noGrp="1"/>
          </p:cNvSpPr>
          <p:nvPr>
            <p:ph type="title"/>
          </p:nvPr>
        </p:nvSpPr>
        <p:spPr>
          <a:xfrm>
            <a:off x="2364343" y="1156801"/>
            <a:ext cx="3501118" cy="1790939"/>
          </a:xfrm>
        </p:spPr>
        <p:txBody>
          <a:bodyPr vert="horz" lIns="91440" tIns="45720" rIns="91440" bIns="45720" rtlCol="0" anchor="b">
            <a:normAutofit/>
          </a:bodyPr>
          <a:lstStyle/>
          <a:p>
            <a:pPr algn="ctr" defTabSz="914400">
              <a:lnSpc>
                <a:spcPct val="90000"/>
              </a:lnSpc>
            </a:pPr>
            <a:r>
              <a:rPr lang="en-US" sz="3700" kern="1200">
                <a:solidFill>
                  <a:schemeClr val="tx2"/>
                </a:solidFill>
                <a:latin typeface="+mj-lt"/>
                <a:ea typeface="+mj-ea"/>
                <a:cs typeface="+mj-cs"/>
              </a:rPr>
              <a:t>Terrain Derivatives</a:t>
            </a:r>
          </a:p>
        </p:txBody>
      </p:sp>
      <p:grpSp>
        <p:nvGrpSpPr>
          <p:cNvPr id="24" name="Group 23">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5" y="-3116"/>
            <a:ext cx="1697589" cy="1630749"/>
            <a:chOff x="-305" y="-4155"/>
            <a:chExt cx="2514948" cy="2174333"/>
          </a:xfrm>
        </p:grpSpPr>
        <p:sp>
          <p:nvSpPr>
            <p:cNvPr id="25" name="Freeform: Shape 24">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A123CEBE-4C69-47E8-BAD7-EC31462335FC}"/>
              </a:ext>
            </a:extLst>
          </p:cNvPr>
          <p:cNvSpPr>
            <a:spLocks noGrp="1"/>
          </p:cNvSpPr>
          <p:nvPr>
            <p:ph type="sldNum" sz="quarter" idx="12"/>
          </p:nvPr>
        </p:nvSpPr>
        <p:spPr>
          <a:xfrm>
            <a:off x="5812155" y="4767262"/>
            <a:ext cx="1851660" cy="273844"/>
          </a:xfrm>
        </p:spPr>
        <p:txBody>
          <a:bodyPr vert="horz" lIns="91440" tIns="45720" rIns="91440" bIns="45720" rtlCol="0" anchor="ctr">
            <a:normAutofit/>
          </a:bodyPr>
          <a:lstStyle/>
          <a:p>
            <a:pPr defTabSz="914400">
              <a:lnSpc>
                <a:spcPct val="90000"/>
              </a:lnSpc>
              <a:spcAft>
                <a:spcPts val="600"/>
              </a:spcAft>
            </a:pPr>
            <a:fld id="{127DDC20-79C9-9647-820E-6D40A3D210C3}" type="slidenum">
              <a:rPr lang="en-US" sz="1200" smtClean="0"/>
              <a:pPr defTabSz="914400">
                <a:lnSpc>
                  <a:spcPct val="90000"/>
                </a:lnSpc>
                <a:spcAft>
                  <a:spcPts val="600"/>
                </a:spcAft>
              </a:pPr>
              <a:t>14</a:t>
            </a:fld>
            <a:endParaRPr lang="en-US" sz="1200"/>
          </a:p>
        </p:txBody>
      </p:sp>
      <p:grpSp>
        <p:nvGrpSpPr>
          <p:cNvPr id="30" name="Group 29">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537865" y="3512749"/>
            <a:ext cx="1697590" cy="1630750"/>
            <a:chOff x="-305" y="-4155"/>
            <a:chExt cx="2514948" cy="2174333"/>
          </a:xfrm>
        </p:grpSpPr>
        <p:sp>
          <p:nvSpPr>
            <p:cNvPr id="31" name="Freeform: Shape 30">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391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247" y="1103169"/>
            <a:ext cx="7406640" cy="1949994"/>
          </a:xfrm>
        </p:spPr>
        <p:txBody>
          <a:bodyPr>
            <a:normAutofit fontScale="92500" lnSpcReduction="20000"/>
          </a:bodyPr>
          <a:lstStyle/>
          <a:p>
            <a:pPr>
              <a:buFont typeface="Courier New" panose="02070309020205020404" pitchFamily="49" charset="0"/>
              <a:buChar char="o"/>
            </a:pPr>
            <a:r>
              <a:rPr lang="en-US" dirty="0"/>
              <a:t>Many terrain analysis provide a Z-factor option</a:t>
            </a:r>
          </a:p>
          <a:p>
            <a:pPr>
              <a:buFont typeface="Courier New" panose="02070309020205020404" pitchFamily="49" charset="0"/>
              <a:buChar char="o"/>
            </a:pPr>
            <a:r>
              <a:rPr lang="en-US" dirty="0"/>
              <a:t>If vertical and horizontal units are different, you can correct for this with a Z factor</a:t>
            </a:r>
          </a:p>
          <a:p>
            <a:pPr>
              <a:buFont typeface="Courier New" panose="02070309020205020404" pitchFamily="49" charset="0"/>
              <a:buChar char="o"/>
            </a:pPr>
            <a:r>
              <a:rPr lang="en-US" dirty="0"/>
              <a:t>You can also use a Z factor to exaggerate the vertical relative to the horizontal</a:t>
            </a:r>
          </a:p>
        </p:txBody>
      </p:sp>
      <p:pic>
        <p:nvPicPr>
          <p:cNvPr id="4" name="Picture 3" descr="Slope window"/>
          <p:cNvPicPr>
            <a:picLocks noChangeAspect="1"/>
          </p:cNvPicPr>
          <p:nvPr/>
        </p:nvPicPr>
        <p:blipFill>
          <a:blip r:embed="rId3"/>
          <a:stretch>
            <a:fillRect/>
          </a:stretch>
        </p:blipFill>
        <p:spPr>
          <a:xfrm>
            <a:off x="4491213" y="3053165"/>
            <a:ext cx="2791076" cy="1974332"/>
          </a:xfrm>
          <a:prstGeom prst="rect">
            <a:avLst/>
          </a:prstGeom>
        </p:spPr>
      </p:pic>
      <p:cxnSp>
        <p:nvCxnSpPr>
          <p:cNvPr id="5" name="Straight Connector 4">
            <a:extLst>
              <a:ext uri="{FF2B5EF4-FFF2-40B4-BE49-F238E27FC236}">
                <a16:creationId xmlns:a16="http://schemas.microsoft.com/office/drawing/2014/main" id="{8ECEF948-C034-4CAC-8397-3E2BB581602B}"/>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136A5B11-EF71-48CE-8790-617A88F51F22}"/>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Z-Factor</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F8827391-B77D-464D-AF30-3293535F4351}"/>
              </a:ext>
            </a:extLst>
          </p:cNvPr>
          <p:cNvSpPr>
            <a:spLocks noGrp="1"/>
          </p:cNvSpPr>
          <p:nvPr>
            <p:ph type="sldNum" sz="quarter" idx="12"/>
          </p:nvPr>
        </p:nvSpPr>
        <p:spPr/>
        <p:txBody>
          <a:bodyPr/>
          <a:lstStyle/>
          <a:p>
            <a:fld id="{127DDC20-79C9-9647-820E-6D40A3D210C3}" type="slidenum">
              <a:rPr lang="en-US" smtClean="0"/>
              <a:pPr/>
              <a:t>15</a:t>
            </a:fld>
            <a:endParaRPr lang="en-US"/>
          </a:p>
        </p:txBody>
      </p:sp>
      <p:sp>
        <p:nvSpPr>
          <p:cNvPr id="8" name="TextBox 7">
            <a:extLst>
              <a:ext uri="{FF2B5EF4-FFF2-40B4-BE49-F238E27FC236}">
                <a16:creationId xmlns:a16="http://schemas.microsoft.com/office/drawing/2014/main" id="{0CEF688F-EC9D-4BD3-809E-9F74446DE360}"/>
              </a:ext>
            </a:extLst>
          </p:cNvPr>
          <p:cNvSpPr txBox="1"/>
          <p:nvPr/>
        </p:nvSpPr>
        <p:spPr>
          <a:xfrm>
            <a:off x="407247" y="3578666"/>
            <a:ext cx="3775457" cy="923330"/>
          </a:xfrm>
          <a:prstGeom prst="rect">
            <a:avLst/>
          </a:prstGeom>
          <a:noFill/>
        </p:spPr>
        <p:txBody>
          <a:bodyPr wrap="square">
            <a:spAutoFit/>
          </a:bodyPr>
          <a:lstStyle/>
          <a:p>
            <a:r>
              <a:rPr lang="en-US" b="0" i="0" dirty="0">
                <a:effectLst/>
                <a:latin typeface="Avenir Next W01"/>
              </a:rPr>
              <a:t>Use a z-factor of 0.3048 to convert your z-units from feet to meters (1 foot = 0.3048 meters)</a:t>
            </a:r>
            <a:endParaRPr lang="en-US" dirty="0"/>
          </a:p>
        </p:txBody>
      </p:sp>
    </p:spTree>
    <p:extLst>
      <p:ext uri="{BB962C8B-B14F-4D97-AF65-F5344CB8AC3E}">
        <p14:creationId xmlns:p14="http://schemas.microsoft.com/office/powerpoint/2010/main" val="132787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068" y="1221507"/>
                <a:ext cx="4107630" cy="2881110"/>
              </a:xfrm>
            </p:spPr>
            <p:txBody>
              <a:bodyPr>
                <a:normAutofit fontScale="77500" lnSpcReduction="20000"/>
              </a:bodyPr>
              <a:lstStyle/>
              <a:p>
                <a:pPr>
                  <a:buFont typeface="Courier New" panose="02070309020205020404" pitchFamily="49" charset="0"/>
                  <a:buChar char="o"/>
                </a:pPr>
                <a:r>
                  <a:rPr lang="en-US" dirty="0"/>
                  <a:t>Rate of elevation change, defined as the change in elevation (a rise) with a change in horizontal position (a run)</a:t>
                </a:r>
              </a:p>
              <a:p>
                <a:pPr marL="0" indent="0">
                  <a:buNone/>
                </a:pPr>
                <a:endParaRPr lang="en-US" b="1" dirty="0">
                  <a:solidFill>
                    <a:srgbClr val="E3874F"/>
                  </a:solidFill>
                </a:endParaRPr>
              </a:p>
              <a:p>
                <a:pPr marL="0" indent="0">
                  <a:buNone/>
                </a:pPr>
                <a:r>
                  <a:rPr lang="en-US" b="1" dirty="0">
                    <a:solidFill>
                      <a:srgbClr val="E3874F"/>
                    </a:solidFill>
                  </a:rPr>
                  <a:t>Percent Slope </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𝑅𝑖𝑠𝑒</m:t>
                        </m:r>
                      </m:num>
                      <m:den>
                        <m:r>
                          <a:rPr lang="en-US" b="0" i="1" smtClean="0">
                            <a:latin typeface="Cambria Math" panose="02040503050406030204" pitchFamily="18" charset="0"/>
                          </a:rPr>
                          <m:t>𝑅𝑢𝑛</m:t>
                        </m:r>
                      </m:den>
                    </m:f>
                  </m:oMath>
                </a14:m>
                <a:r>
                  <a:rPr lang="en-US" dirty="0"/>
                  <a:t> X 100</a:t>
                </a:r>
              </a:p>
              <a:p>
                <a:pPr marL="0" indent="0">
                  <a:buNone/>
                </a:pPr>
                <a:endParaRPr lang="en-US" dirty="0"/>
              </a:p>
              <a:p>
                <a:pPr marL="0" indent="0">
                  <a:buNone/>
                </a:pPr>
                <a:r>
                  <a:rPr lang="en-US" b="1" dirty="0">
                    <a:solidFill>
                      <a:srgbClr val="E3874F"/>
                    </a:solidFill>
                  </a:rPr>
                  <a:t>Degrees Slope </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𝑅𝑖𝑠𝑒</m:t>
                        </m:r>
                      </m:num>
                      <m:den>
                        <m:r>
                          <a:rPr lang="en-US" i="1">
                            <a:latin typeface="Cambria Math" panose="02040503050406030204" pitchFamily="18" charset="0"/>
                          </a:rPr>
                          <m:t>𝑅𝑢𝑛</m:t>
                        </m:r>
                      </m:den>
                    </m:f>
                  </m:oMath>
                </a14:m>
                <a:r>
                  <a:rPr lang="en-US" dirty="0"/>
                  <a:t> = tan(</a:t>
                </a:r>
                <a:r>
                  <a:rPr lang="el-GR" dirty="0"/>
                  <a:t>θ</a:t>
                </a:r>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068" y="1221507"/>
                <a:ext cx="4107630" cy="2881110"/>
              </a:xfrm>
              <a:blipFill>
                <a:blip r:embed="rId3"/>
                <a:stretch>
                  <a:fillRect l="-1929" t="-3383" r="-1187" b="-423"/>
                </a:stretch>
              </a:blipFill>
            </p:spPr>
            <p:txBody>
              <a:bodyPr/>
              <a:lstStyle/>
              <a:p>
                <a:r>
                  <a:rPr lang="en-US">
                    <a:noFill/>
                  </a:rPr>
                  <a:t> </a:t>
                </a:r>
              </a:p>
            </p:txBody>
          </p:sp>
        </mc:Fallback>
      </mc:AlternateContent>
      <p:sp>
        <p:nvSpPr>
          <p:cNvPr id="9" name="Rectangle 10"/>
          <p:cNvSpPr>
            <a:spLocks noChangeArrowheads="1"/>
          </p:cNvSpPr>
          <p:nvPr/>
        </p:nvSpPr>
        <p:spPr bwMode="auto">
          <a:xfrm>
            <a:off x="4812744" y="2301027"/>
            <a:ext cx="167963" cy="26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1738" tIns="160726" rIns="61738" bIns="0" numCol="1" anchor="ctr" anchorCtr="0" compatLnSpc="1">
            <a:prstTxWarp prst="textNoShape">
              <a:avLst/>
            </a:prstTxWarp>
            <a:spAutoFit/>
          </a:bodyPr>
          <a:lstStyle/>
          <a:p>
            <a:pPr defTabSz="617403" eaLnBrk="0" fontAlgn="base" hangingPunct="0">
              <a:spcBef>
                <a:spcPct val="0"/>
              </a:spcBef>
              <a:spcAft>
                <a:spcPct val="0"/>
              </a:spcAft>
            </a:pPr>
            <a:r>
              <a:rPr lang="en-US" altLang="en-US" sz="675" dirty="0">
                <a:latin typeface="Arial Unicode MS"/>
              </a:rPr>
              <a:t>)</a:t>
            </a:r>
            <a:r>
              <a:rPr lang="en-US" altLang="en-US" sz="473" dirty="0"/>
              <a:t> </a:t>
            </a:r>
            <a:endParaRPr lang="en-US" altLang="en-US" sz="1215" dirty="0">
              <a:latin typeface="Arial" panose="020B0604020202020204" pitchFamily="34" charset="0"/>
            </a:endParaRPr>
          </a:p>
        </p:txBody>
      </p:sp>
      <p:cxnSp>
        <p:nvCxnSpPr>
          <p:cNvPr id="6" name="Straight Connector 5">
            <a:extLst>
              <a:ext uri="{FF2B5EF4-FFF2-40B4-BE49-F238E27FC236}">
                <a16:creationId xmlns:a16="http://schemas.microsoft.com/office/drawing/2014/main" id="{8D8977FC-DBE2-493C-9020-37BC2F792C45}"/>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1B50531F-F638-4753-B2D5-669F562F4C79}"/>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Topographic Slope</a:t>
            </a:r>
            <a:endParaRPr lang="en-US" sz="2600" dirty="0">
              <a:solidFill>
                <a:srgbClr val="7030A0"/>
              </a:solidFill>
            </a:endParaRPr>
          </a:p>
        </p:txBody>
      </p:sp>
      <p:pic>
        <p:nvPicPr>
          <p:cNvPr id="5" name="Picture 4" descr="Diagram&#10;&#10;Description automatically generated">
            <a:extLst>
              <a:ext uri="{FF2B5EF4-FFF2-40B4-BE49-F238E27FC236}">
                <a16:creationId xmlns:a16="http://schemas.microsoft.com/office/drawing/2014/main" id="{BE401B50-DEA0-4203-B55F-2484C9263D66}"/>
              </a:ext>
            </a:extLst>
          </p:cNvPr>
          <p:cNvPicPr>
            <a:picLocks noChangeAspect="1"/>
          </p:cNvPicPr>
          <p:nvPr/>
        </p:nvPicPr>
        <p:blipFill>
          <a:blip r:embed="rId4"/>
          <a:stretch>
            <a:fillRect/>
          </a:stretch>
        </p:blipFill>
        <p:spPr>
          <a:xfrm>
            <a:off x="5325669" y="1036292"/>
            <a:ext cx="2173799" cy="3251539"/>
          </a:xfrm>
          <a:prstGeom prst="rect">
            <a:avLst/>
          </a:prstGeom>
        </p:spPr>
      </p:pic>
      <p:sp>
        <p:nvSpPr>
          <p:cNvPr id="10" name="TextBox 9">
            <a:extLst>
              <a:ext uri="{FF2B5EF4-FFF2-40B4-BE49-F238E27FC236}">
                <a16:creationId xmlns:a16="http://schemas.microsoft.com/office/drawing/2014/main" id="{478294DB-99FB-4B59-8A58-C21565AB1E53}"/>
              </a:ext>
            </a:extLst>
          </p:cNvPr>
          <p:cNvSpPr txBox="1"/>
          <p:nvPr/>
        </p:nvSpPr>
        <p:spPr>
          <a:xfrm>
            <a:off x="6660270" y="464614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sp>
        <p:nvSpPr>
          <p:cNvPr id="2" name="Slide Number Placeholder 1">
            <a:extLst>
              <a:ext uri="{FF2B5EF4-FFF2-40B4-BE49-F238E27FC236}">
                <a16:creationId xmlns:a16="http://schemas.microsoft.com/office/drawing/2014/main" id="{89F3C3D0-DCB5-4492-8F69-A64AA6BF90EB}"/>
              </a:ext>
            </a:extLst>
          </p:cNvPr>
          <p:cNvSpPr>
            <a:spLocks noGrp="1"/>
          </p:cNvSpPr>
          <p:nvPr>
            <p:ph type="sldNum" sz="quarter" idx="12"/>
          </p:nvPr>
        </p:nvSpPr>
        <p:spPr/>
        <p:txBody>
          <a:bodyPr/>
          <a:lstStyle/>
          <a:p>
            <a:fld id="{127DDC20-79C9-9647-820E-6D40A3D210C3}" type="slidenum">
              <a:rPr lang="en-US" smtClean="0"/>
              <a:pPr/>
              <a:t>16</a:t>
            </a:fld>
            <a:endParaRPr lang="en-US"/>
          </a:p>
        </p:txBody>
      </p:sp>
    </p:spTree>
    <p:extLst>
      <p:ext uri="{BB962C8B-B14F-4D97-AF65-F5344CB8AC3E}">
        <p14:creationId xmlns:p14="http://schemas.microsoft.com/office/powerpoint/2010/main" val="344554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4812744" y="2301027"/>
            <a:ext cx="167963" cy="26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1738" tIns="160726" rIns="61738" bIns="0" numCol="1" anchor="ctr" anchorCtr="0" compatLnSpc="1">
            <a:prstTxWarp prst="textNoShape">
              <a:avLst/>
            </a:prstTxWarp>
            <a:spAutoFit/>
          </a:bodyPr>
          <a:lstStyle/>
          <a:p>
            <a:pPr defTabSz="617403" eaLnBrk="0" fontAlgn="base" hangingPunct="0">
              <a:spcBef>
                <a:spcPct val="0"/>
              </a:spcBef>
              <a:spcAft>
                <a:spcPct val="0"/>
              </a:spcAft>
            </a:pPr>
            <a:r>
              <a:rPr lang="en-US" altLang="en-US" sz="675" dirty="0">
                <a:latin typeface="Arial Unicode MS"/>
              </a:rPr>
              <a:t>)</a:t>
            </a:r>
            <a:r>
              <a:rPr lang="en-US" altLang="en-US" sz="473" dirty="0"/>
              <a:t> </a:t>
            </a:r>
            <a:endParaRPr lang="en-US" altLang="en-US" sz="1215" dirty="0">
              <a:latin typeface="Arial" panose="020B0604020202020204" pitchFamily="34" charset="0"/>
            </a:endParaRPr>
          </a:p>
        </p:txBody>
      </p:sp>
      <p:cxnSp>
        <p:nvCxnSpPr>
          <p:cNvPr id="6" name="Straight Connector 5">
            <a:extLst>
              <a:ext uri="{FF2B5EF4-FFF2-40B4-BE49-F238E27FC236}">
                <a16:creationId xmlns:a16="http://schemas.microsoft.com/office/drawing/2014/main" id="{8D8977FC-DBE2-493C-9020-37BC2F792C45}"/>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1B50531F-F638-4753-B2D5-669F562F4C79}"/>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Topographic Slope</a:t>
            </a:r>
            <a:endParaRPr lang="en-US" sz="2600" dirty="0">
              <a:solidFill>
                <a:srgbClr val="7030A0"/>
              </a:solidFill>
            </a:endParaRPr>
          </a:p>
        </p:txBody>
      </p:sp>
      <p:sp>
        <p:nvSpPr>
          <p:cNvPr id="10" name="TextBox 9">
            <a:extLst>
              <a:ext uri="{FF2B5EF4-FFF2-40B4-BE49-F238E27FC236}">
                <a16:creationId xmlns:a16="http://schemas.microsoft.com/office/drawing/2014/main" id="{478294DB-99FB-4B59-8A58-C21565AB1E53}"/>
              </a:ext>
            </a:extLst>
          </p:cNvPr>
          <p:cNvSpPr txBox="1"/>
          <p:nvPr/>
        </p:nvSpPr>
        <p:spPr>
          <a:xfrm>
            <a:off x="6660270" y="464614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pic>
        <p:nvPicPr>
          <p:cNvPr id="3" name="Picture 2" descr="Diagram&#10;&#10;Description automatically generated">
            <a:extLst>
              <a:ext uri="{FF2B5EF4-FFF2-40B4-BE49-F238E27FC236}">
                <a16:creationId xmlns:a16="http://schemas.microsoft.com/office/drawing/2014/main" id="{E2E212B9-CF4F-4928-91FD-2E2F8FE3B93D}"/>
              </a:ext>
            </a:extLst>
          </p:cNvPr>
          <p:cNvPicPr>
            <a:picLocks noChangeAspect="1"/>
          </p:cNvPicPr>
          <p:nvPr/>
        </p:nvPicPr>
        <p:blipFill>
          <a:blip r:embed="rId3"/>
          <a:stretch>
            <a:fillRect/>
          </a:stretch>
        </p:blipFill>
        <p:spPr>
          <a:xfrm>
            <a:off x="3894720" y="1646681"/>
            <a:ext cx="3556151" cy="2694861"/>
          </a:xfrm>
          <a:prstGeom prst="rect">
            <a:avLst/>
          </a:prstGeom>
        </p:spPr>
      </p:pic>
      <p:sp>
        <p:nvSpPr>
          <p:cNvPr id="11" name="Content Placeholder 2">
            <a:extLst>
              <a:ext uri="{FF2B5EF4-FFF2-40B4-BE49-F238E27FC236}">
                <a16:creationId xmlns:a16="http://schemas.microsoft.com/office/drawing/2014/main" id="{A484E61E-EBA4-4A34-9CDE-037D683BFDB0}"/>
              </a:ext>
            </a:extLst>
          </p:cNvPr>
          <p:cNvSpPr>
            <a:spLocks noGrp="1"/>
          </p:cNvSpPr>
          <p:nvPr>
            <p:ph idx="1"/>
          </p:nvPr>
        </p:nvSpPr>
        <p:spPr>
          <a:xfrm>
            <a:off x="110068" y="1221507"/>
            <a:ext cx="3616689" cy="2881110"/>
          </a:xfrm>
        </p:spPr>
        <p:txBody>
          <a:bodyPr>
            <a:normAutofit/>
          </a:bodyPr>
          <a:lstStyle/>
          <a:p>
            <a:pPr>
              <a:buFont typeface="Courier New" panose="02070309020205020404" pitchFamily="49" charset="0"/>
              <a:buChar char="o"/>
            </a:pPr>
            <a:r>
              <a:rPr lang="en-US" dirty="0"/>
              <a:t>Slope direction is typically measured in the steepest direction of elevation change</a:t>
            </a:r>
          </a:p>
        </p:txBody>
      </p:sp>
      <p:sp>
        <p:nvSpPr>
          <p:cNvPr id="2" name="Slide Number Placeholder 1">
            <a:extLst>
              <a:ext uri="{FF2B5EF4-FFF2-40B4-BE49-F238E27FC236}">
                <a16:creationId xmlns:a16="http://schemas.microsoft.com/office/drawing/2014/main" id="{28A073D2-1FE8-4E89-B85F-A6F284733849}"/>
              </a:ext>
            </a:extLst>
          </p:cNvPr>
          <p:cNvSpPr>
            <a:spLocks noGrp="1"/>
          </p:cNvSpPr>
          <p:nvPr>
            <p:ph type="sldNum" sz="quarter" idx="12"/>
          </p:nvPr>
        </p:nvSpPr>
        <p:spPr/>
        <p:txBody>
          <a:bodyPr/>
          <a:lstStyle/>
          <a:p>
            <a:fld id="{127DDC20-79C9-9647-820E-6D40A3D210C3}" type="slidenum">
              <a:rPr lang="en-US" smtClean="0"/>
              <a:pPr/>
              <a:t>17</a:t>
            </a:fld>
            <a:endParaRPr lang="en-US"/>
          </a:p>
        </p:txBody>
      </p:sp>
    </p:spTree>
    <p:extLst>
      <p:ext uri="{BB962C8B-B14F-4D97-AF65-F5344CB8AC3E}">
        <p14:creationId xmlns:p14="http://schemas.microsoft.com/office/powerpoint/2010/main" val="216183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4812744" y="2301027"/>
            <a:ext cx="167963" cy="266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1738" tIns="160726" rIns="61738" bIns="0" numCol="1" anchor="ctr" anchorCtr="0" compatLnSpc="1">
            <a:prstTxWarp prst="textNoShape">
              <a:avLst/>
            </a:prstTxWarp>
            <a:spAutoFit/>
          </a:bodyPr>
          <a:lstStyle/>
          <a:p>
            <a:pPr defTabSz="617403" eaLnBrk="0" fontAlgn="base" hangingPunct="0">
              <a:spcBef>
                <a:spcPct val="0"/>
              </a:spcBef>
              <a:spcAft>
                <a:spcPct val="0"/>
              </a:spcAft>
            </a:pPr>
            <a:r>
              <a:rPr lang="en-US" altLang="en-US" sz="675" dirty="0">
                <a:latin typeface="Arial Unicode MS"/>
              </a:rPr>
              <a:t>)</a:t>
            </a:r>
            <a:r>
              <a:rPr lang="en-US" altLang="en-US" sz="473" dirty="0"/>
              <a:t> </a:t>
            </a:r>
            <a:endParaRPr lang="en-US" altLang="en-US" sz="1215" dirty="0">
              <a:latin typeface="Arial" panose="020B0604020202020204" pitchFamily="34" charset="0"/>
            </a:endParaRPr>
          </a:p>
        </p:txBody>
      </p:sp>
      <p:cxnSp>
        <p:nvCxnSpPr>
          <p:cNvPr id="6" name="Straight Connector 5">
            <a:extLst>
              <a:ext uri="{FF2B5EF4-FFF2-40B4-BE49-F238E27FC236}">
                <a16:creationId xmlns:a16="http://schemas.microsoft.com/office/drawing/2014/main" id="{8D8977FC-DBE2-493C-9020-37BC2F792C45}"/>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1B50531F-F638-4753-B2D5-669F562F4C79}"/>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Topographic Slope</a:t>
            </a:r>
            <a:endParaRPr lang="en-US" sz="2600" dirty="0">
              <a:solidFill>
                <a:srgbClr val="7030A0"/>
              </a:solidFill>
            </a:endParaRPr>
          </a:p>
        </p:txBody>
      </p:sp>
      <p:sp>
        <p:nvSpPr>
          <p:cNvPr id="10" name="TextBox 9">
            <a:extLst>
              <a:ext uri="{FF2B5EF4-FFF2-40B4-BE49-F238E27FC236}">
                <a16:creationId xmlns:a16="http://schemas.microsoft.com/office/drawing/2014/main" id="{478294DB-99FB-4B59-8A58-C21565AB1E53}"/>
              </a:ext>
            </a:extLst>
          </p:cNvPr>
          <p:cNvSpPr txBox="1"/>
          <p:nvPr/>
        </p:nvSpPr>
        <p:spPr>
          <a:xfrm>
            <a:off x="6660270" y="464614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pic>
        <p:nvPicPr>
          <p:cNvPr id="12" name="Picture 11" descr="Table&#10;&#10;Description automatically generated with low confidence">
            <a:extLst>
              <a:ext uri="{FF2B5EF4-FFF2-40B4-BE49-F238E27FC236}">
                <a16:creationId xmlns:a16="http://schemas.microsoft.com/office/drawing/2014/main" id="{D5465F9F-026D-4DD3-AC27-6E99407014DD}"/>
              </a:ext>
            </a:extLst>
          </p:cNvPr>
          <p:cNvPicPr>
            <a:picLocks noChangeAspect="1"/>
          </p:cNvPicPr>
          <p:nvPr/>
        </p:nvPicPr>
        <p:blipFill>
          <a:blip r:embed="rId3"/>
          <a:stretch>
            <a:fillRect/>
          </a:stretch>
        </p:blipFill>
        <p:spPr>
          <a:xfrm>
            <a:off x="387598" y="2101205"/>
            <a:ext cx="5308867" cy="2495340"/>
          </a:xfrm>
          <a:prstGeom prst="rect">
            <a:avLst/>
          </a:prstGeom>
        </p:spPr>
      </p:pic>
      <p:pic>
        <p:nvPicPr>
          <p:cNvPr id="13" name="Picture 12" descr="Slope example">
            <a:extLst>
              <a:ext uri="{FF2B5EF4-FFF2-40B4-BE49-F238E27FC236}">
                <a16:creationId xmlns:a16="http://schemas.microsoft.com/office/drawing/2014/main" id="{CEA58364-8549-43FA-B5AB-452DA693926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96465" y="1793295"/>
            <a:ext cx="2397210" cy="1760237"/>
          </a:xfrm>
          <a:prstGeom prst="rect">
            <a:avLst/>
          </a:prstGeom>
        </p:spPr>
      </p:pic>
      <p:pic>
        <p:nvPicPr>
          <p:cNvPr id="15" name="Picture 14" descr="Equation">
            <a:extLst>
              <a:ext uri="{FF2B5EF4-FFF2-40B4-BE49-F238E27FC236}">
                <a16:creationId xmlns:a16="http://schemas.microsoft.com/office/drawing/2014/main" id="{5824E9E3-3ECB-4BDB-99BD-2438F8101C26}"/>
              </a:ext>
            </a:extLst>
          </p:cNvPr>
          <p:cNvPicPr>
            <a:picLocks noChangeAspect="1"/>
          </p:cNvPicPr>
          <p:nvPr/>
        </p:nvPicPr>
        <p:blipFill>
          <a:blip r:embed="rId5"/>
          <a:stretch>
            <a:fillRect/>
          </a:stretch>
        </p:blipFill>
        <p:spPr>
          <a:xfrm>
            <a:off x="3048875" y="1349681"/>
            <a:ext cx="1847850" cy="571500"/>
          </a:xfrm>
          <a:prstGeom prst="rect">
            <a:avLst/>
          </a:prstGeom>
        </p:spPr>
      </p:pic>
      <p:sp>
        <p:nvSpPr>
          <p:cNvPr id="17" name="TextBox 16">
            <a:extLst>
              <a:ext uri="{FF2B5EF4-FFF2-40B4-BE49-F238E27FC236}">
                <a16:creationId xmlns:a16="http://schemas.microsoft.com/office/drawing/2014/main" id="{F2239E88-F587-4792-AD45-013E456103E7}"/>
              </a:ext>
            </a:extLst>
          </p:cNvPr>
          <p:cNvSpPr txBox="1"/>
          <p:nvPr/>
        </p:nvSpPr>
        <p:spPr>
          <a:xfrm>
            <a:off x="271848" y="1038580"/>
            <a:ext cx="4151870" cy="369332"/>
          </a:xfrm>
          <a:prstGeom prst="rect">
            <a:avLst/>
          </a:prstGeom>
          <a:noFill/>
        </p:spPr>
        <p:txBody>
          <a:bodyPr wrap="square">
            <a:spAutoFit/>
          </a:bodyPr>
          <a:lstStyle/>
          <a:p>
            <a:pPr marL="285750" indent="-285750">
              <a:buFont typeface="Courier New" panose="02070309020205020404" pitchFamily="49" charset="0"/>
              <a:buChar char="o"/>
            </a:pPr>
            <a:r>
              <a:rPr lang="en-US" dirty="0"/>
              <a:t>Calculated using a 3 x 3 window</a:t>
            </a:r>
          </a:p>
        </p:txBody>
      </p:sp>
      <p:sp>
        <p:nvSpPr>
          <p:cNvPr id="2" name="Slide Number Placeholder 1">
            <a:extLst>
              <a:ext uri="{FF2B5EF4-FFF2-40B4-BE49-F238E27FC236}">
                <a16:creationId xmlns:a16="http://schemas.microsoft.com/office/drawing/2014/main" id="{6BB72F7E-6C77-479A-BA4A-CB1696D77B71}"/>
              </a:ext>
            </a:extLst>
          </p:cNvPr>
          <p:cNvSpPr>
            <a:spLocks noGrp="1"/>
          </p:cNvSpPr>
          <p:nvPr>
            <p:ph type="sldNum" sz="quarter" idx="12"/>
          </p:nvPr>
        </p:nvSpPr>
        <p:spPr/>
        <p:txBody>
          <a:bodyPr/>
          <a:lstStyle/>
          <a:p>
            <a:fld id="{127DDC20-79C9-9647-820E-6D40A3D210C3}" type="slidenum">
              <a:rPr lang="en-US" smtClean="0"/>
              <a:pPr/>
              <a:t>18</a:t>
            </a:fld>
            <a:endParaRPr lang="en-US"/>
          </a:p>
        </p:txBody>
      </p:sp>
    </p:spTree>
    <p:extLst>
      <p:ext uri="{BB962C8B-B14F-4D97-AF65-F5344CB8AC3E}">
        <p14:creationId xmlns:p14="http://schemas.microsoft.com/office/powerpoint/2010/main" val="310154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A49DE7-BF8A-FAB3-940D-4D9C7F98B204}"/>
              </a:ext>
            </a:extLst>
          </p:cNvPr>
          <p:cNvSpPr>
            <a:spLocks noGrp="1"/>
          </p:cNvSpPr>
          <p:nvPr>
            <p:ph idx="1"/>
          </p:nvPr>
        </p:nvSpPr>
        <p:spPr>
          <a:xfrm>
            <a:off x="237309" y="128816"/>
            <a:ext cx="7406640" cy="1071335"/>
          </a:xfrm>
        </p:spPr>
        <p:txBody>
          <a:bodyPr/>
          <a:lstStyle/>
          <a:p>
            <a:r>
              <a:rPr lang="en-US" altLang="zh-CN" dirty="0"/>
              <a:t>Slope image around </a:t>
            </a:r>
            <a:r>
              <a:rPr lang="en-US" altLang="zh-CN" dirty="0" err="1"/>
              <a:t>Qunchita</a:t>
            </a:r>
            <a:r>
              <a:rPr lang="en-US" altLang="zh-CN" dirty="0"/>
              <a:t> Mountain</a:t>
            </a:r>
            <a:endParaRPr lang="zh-CN" altLang="en-US" dirty="0"/>
          </a:p>
        </p:txBody>
      </p:sp>
      <p:sp>
        <p:nvSpPr>
          <p:cNvPr id="4" name="Slide Number Placeholder 3">
            <a:extLst>
              <a:ext uri="{FF2B5EF4-FFF2-40B4-BE49-F238E27FC236}">
                <a16:creationId xmlns:a16="http://schemas.microsoft.com/office/drawing/2014/main" id="{4BF280FB-A76A-D65E-9CBE-ABE68CB54864}"/>
              </a:ext>
            </a:extLst>
          </p:cNvPr>
          <p:cNvSpPr>
            <a:spLocks noGrp="1"/>
          </p:cNvSpPr>
          <p:nvPr>
            <p:ph type="sldNum" sz="quarter" idx="12"/>
          </p:nvPr>
        </p:nvSpPr>
        <p:spPr/>
        <p:txBody>
          <a:bodyPr/>
          <a:lstStyle/>
          <a:p>
            <a:fld id="{127DDC20-79C9-9647-820E-6D40A3D210C3}" type="slidenum">
              <a:rPr lang="en-US" smtClean="0"/>
              <a:pPr/>
              <a:t>19</a:t>
            </a:fld>
            <a:endParaRPr lang="en-US" dirty="0"/>
          </a:p>
        </p:txBody>
      </p:sp>
      <p:pic>
        <p:nvPicPr>
          <p:cNvPr id="6" name="Picture 5">
            <a:extLst>
              <a:ext uri="{FF2B5EF4-FFF2-40B4-BE49-F238E27FC236}">
                <a16:creationId xmlns:a16="http://schemas.microsoft.com/office/drawing/2014/main" id="{4B98CECD-DB4F-7EA8-1202-B5935B6472E6}"/>
              </a:ext>
            </a:extLst>
          </p:cNvPr>
          <p:cNvPicPr>
            <a:picLocks noChangeAspect="1"/>
          </p:cNvPicPr>
          <p:nvPr/>
        </p:nvPicPr>
        <p:blipFill>
          <a:blip r:embed="rId2"/>
          <a:stretch>
            <a:fillRect/>
          </a:stretch>
        </p:blipFill>
        <p:spPr>
          <a:xfrm>
            <a:off x="155911" y="1142699"/>
            <a:ext cx="4045358" cy="3624564"/>
          </a:xfrm>
          <a:prstGeom prst="rect">
            <a:avLst/>
          </a:prstGeom>
        </p:spPr>
      </p:pic>
      <p:pic>
        <p:nvPicPr>
          <p:cNvPr id="8" name="Picture 7">
            <a:extLst>
              <a:ext uri="{FF2B5EF4-FFF2-40B4-BE49-F238E27FC236}">
                <a16:creationId xmlns:a16="http://schemas.microsoft.com/office/drawing/2014/main" id="{8F763AEA-8D37-A426-E62C-80507E368324}"/>
              </a:ext>
            </a:extLst>
          </p:cNvPr>
          <p:cNvPicPr>
            <a:picLocks noChangeAspect="1"/>
          </p:cNvPicPr>
          <p:nvPr/>
        </p:nvPicPr>
        <p:blipFill>
          <a:blip r:embed="rId3"/>
          <a:stretch>
            <a:fillRect/>
          </a:stretch>
        </p:blipFill>
        <p:spPr>
          <a:xfrm>
            <a:off x="4320323" y="2852057"/>
            <a:ext cx="796590" cy="1915206"/>
          </a:xfrm>
          <a:prstGeom prst="rect">
            <a:avLst/>
          </a:prstGeom>
        </p:spPr>
      </p:pic>
      <p:sp>
        <p:nvSpPr>
          <p:cNvPr id="9" name="TextBox 8">
            <a:extLst>
              <a:ext uri="{FF2B5EF4-FFF2-40B4-BE49-F238E27FC236}">
                <a16:creationId xmlns:a16="http://schemas.microsoft.com/office/drawing/2014/main" id="{8A697D6B-31A4-E6D2-8527-FB1F423A0961}"/>
              </a:ext>
            </a:extLst>
          </p:cNvPr>
          <p:cNvSpPr txBox="1"/>
          <p:nvPr/>
        </p:nvSpPr>
        <p:spPr>
          <a:xfrm>
            <a:off x="4201269" y="2571750"/>
            <a:ext cx="1231391" cy="261610"/>
          </a:xfrm>
          <a:prstGeom prst="rect">
            <a:avLst/>
          </a:prstGeom>
          <a:noFill/>
        </p:spPr>
        <p:txBody>
          <a:bodyPr wrap="square" rtlCol="0">
            <a:spAutoFit/>
          </a:bodyPr>
          <a:lstStyle/>
          <a:p>
            <a:r>
              <a:rPr lang="en-US" altLang="zh-CN" sz="1100" dirty="0"/>
              <a:t>Slope in degree</a:t>
            </a:r>
            <a:endParaRPr lang="zh-CN" altLang="en-US" sz="1100" dirty="0"/>
          </a:p>
        </p:txBody>
      </p:sp>
      <p:sp>
        <p:nvSpPr>
          <p:cNvPr id="11" name="TextBox 10">
            <a:extLst>
              <a:ext uri="{FF2B5EF4-FFF2-40B4-BE49-F238E27FC236}">
                <a16:creationId xmlns:a16="http://schemas.microsoft.com/office/drawing/2014/main" id="{9617BF34-F42F-EF51-D823-A2E06567467B}"/>
              </a:ext>
            </a:extLst>
          </p:cNvPr>
          <p:cNvSpPr txBox="1"/>
          <p:nvPr/>
        </p:nvSpPr>
        <p:spPr>
          <a:xfrm>
            <a:off x="4201269" y="1849793"/>
            <a:ext cx="2699657" cy="369332"/>
          </a:xfrm>
          <a:prstGeom prst="rect">
            <a:avLst/>
          </a:prstGeom>
          <a:noFill/>
        </p:spPr>
        <p:txBody>
          <a:bodyPr wrap="square" rtlCol="0">
            <a:spAutoFit/>
          </a:bodyPr>
          <a:lstStyle/>
          <a:p>
            <a:r>
              <a:rPr lang="en-US" altLang="zh-CN" dirty="0"/>
              <a:t>Range of slope: 0–90°</a:t>
            </a:r>
            <a:endParaRPr lang="zh-CN" altLang="en-US" dirty="0"/>
          </a:p>
        </p:txBody>
      </p:sp>
    </p:spTree>
    <p:extLst>
      <p:ext uri="{BB962C8B-B14F-4D97-AF65-F5344CB8AC3E}">
        <p14:creationId xmlns:p14="http://schemas.microsoft.com/office/powerpoint/2010/main" val="217132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fontScale="62500" lnSpcReduction="20000"/>
          </a:bodyPr>
          <a:lstStyle/>
          <a:p>
            <a:pPr>
              <a:buFont typeface="Courier New" panose="02070309020205020404" pitchFamily="49" charset="0"/>
              <a:buChar char="o"/>
            </a:pPr>
            <a:r>
              <a:rPr lang="en-US" altLang="en-US" sz="2800" dirty="0"/>
              <a:t>Terrain Analysis</a:t>
            </a:r>
          </a:p>
          <a:p>
            <a:pPr lvl="1">
              <a:buFont typeface="Wingdings" panose="05000000000000000000" pitchFamily="2" charset="2"/>
              <a:buChar char="ü"/>
            </a:pPr>
            <a:r>
              <a:rPr lang="en-US" altLang="en-US" sz="2300" dirty="0"/>
              <a:t>Elevation data and its source</a:t>
            </a:r>
          </a:p>
          <a:p>
            <a:pPr lvl="1">
              <a:buFont typeface="Wingdings" panose="05000000000000000000" pitchFamily="2" charset="2"/>
              <a:buChar char="ü"/>
            </a:pPr>
            <a:r>
              <a:rPr lang="en-US" sz="2200" dirty="0"/>
              <a:t>Triangulated Irregular Network</a:t>
            </a:r>
            <a:endParaRPr lang="en-US" altLang="en-US" sz="2200" dirty="0"/>
          </a:p>
          <a:p>
            <a:pPr lvl="1">
              <a:buFont typeface="Wingdings" panose="05000000000000000000" pitchFamily="2" charset="2"/>
              <a:buChar char="ü"/>
            </a:pPr>
            <a:r>
              <a:rPr lang="en-US" sz="2300" dirty="0"/>
              <a:t>Derivatives</a:t>
            </a:r>
          </a:p>
          <a:p>
            <a:pPr lvl="2">
              <a:buFont typeface="Arial" panose="020B0604020202020204" pitchFamily="34" charset="0"/>
              <a:buChar char="•"/>
            </a:pPr>
            <a:r>
              <a:rPr lang="en-US" sz="1900" dirty="0"/>
              <a:t>Z-factor</a:t>
            </a:r>
          </a:p>
          <a:p>
            <a:pPr lvl="2">
              <a:buFont typeface="Arial" panose="020B0604020202020204" pitchFamily="34" charset="0"/>
              <a:buChar char="•"/>
            </a:pPr>
            <a:r>
              <a:rPr lang="en-US" sz="1900" dirty="0"/>
              <a:t>Slope</a:t>
            </a:r>
          </a:p>
          <a:p>
            <a:pPr lvl="2">
              <a:buFont typeface="Arial" panose="020B0604020202020204" pitchFamily="34" charset="0"/>
              <a:buChar char="•"/>
            </a:pPr>
            <a:r>
              <a:rPr lang="en-US" sz="1900" dirty="0"/>
              <a:t>Aspect</a:t>
            </a:r>
          </a:p>
          <a:p>
            <a:pPr lvl="2">
              <a:buFont typeface="Arial" panose="020B0604020202020204" pitchFamily="34" charset="0"/>
              <a:buChar char="•"/>
            </a:pPr>
            <a:r>
              <a:rPr lang="en-US" sz="1900" dirty="0" err="1"/>
              <a:t>Hillshade</a:t>
            </a:r>
            <a:endParaRPr lang="en-US" sz="1900" dirty="0"/>
          </a:p>
          <a:p>
            <a:pPr lvl="2">
              <a:buFont typeface="Arial" panose="020B0604020202020204" pitchFamily="34" charset="0"/>
              <a:buChar char="•"/>
            </a:pPr>
            <a:r>
              <a:rPr lang="en-US" sz="1900" dirty="0" err="1"/>
              <a:t>Slopeshade</a:t>
            </a:r>
            <a:endParaRPr lang="en-US" sz="1900" dirty="0"/>
          </a:p>
          <a:p>
            <a:pPr lvl="2">
              <a:buFont typeface="Arial" panose="020B0604020202020204" pitchFamily="34" charset="0"/>
              <a:buChar char="•"/>
            </a:pPr>
            <a:r>
              <a:rPr lang="en-US" altLang="en-US" sz="1900" dirty="0"/>
              <a:t>Surface curvature</a:t>
            </a:r>
          </a:p>
          <a:p>
            <a:pPr lvl="2">
              <a:buFont typeface="Arial" panose="020B0604020202020204" pitchFamily="34" charset="0"/>
              <a:buChar char="•"/>
            </a:pPr>
            <a:r>
              <a:rPr lang="en-US" altLang="en-US" sz="1900" dirty="0"/>
              <a:t>Contours</a:t>
            </a:r>
          </a:p>
          <a:p>
            <a:pPr lvl="2">
              <a:buFont typeface="Arial" panose="020B0604020202020204" pitchFamily="34" charset="0"/>
              <a:buChar char="•"/>
            </a:pPr>
            <a:r>
              <a:rPr lang="en-US" altLang="en-US" sz="1900" dirty="0"/>
              <a:t>Viewshed</a:t>
            </a:r>
          </a:p>
          <a:p>
            <a:pPr lvl="2">
              <a:buFont typeface="Arial" panose="020B0604020202020204" pitchFamily="34" charset="0"/>
              <a:buChar char="•"/>
            </a:pPr>
            <a:r>
              <a:rPr lang="en-US" altLang="en-US" sz="1900" dirty="0"/>
              <a:t>Cut and fill</a:t>
            </a:r>
          </a:p>
          <a:p>
            <a:pPr lvl="2">
              <a:buFont typeface="Arial" panose="020B0604020202020204" pitchFamily="34" charset="0"/>
              <a:buChar char="•"/>
            </a:pPr>
            <a:r>
              <a:rPr lang="en-US" altLang="en-US" sz="1900" dirty="0"/>
              <a:t>Profile</a:t>
            </a:r>
          </a:p>
          <a:p>
            <a:pPr lvl="2">
              <a:buFont typeface="Arial" panose="020B0604020202020204" pitchFamily="34" charset="0"/>
              <a:buChar char="•"/>
            </a:pPr>
            <a:r>
              <a:rPr lang="en-US" altLang="en-US" sz="1900" dirty="0"/>
              <a:t>Slope position</a:t>
            </a:r>
          </a:p>
          <a:p>
            <a:pPr lvl="2">
              <a:buFont typeface="Arial" panose="020B0604020202020204" pitchFamily="34" charset="0"/>
              <a:buChar char="•"/>
            </a:pPr>
            <a:r>
              <a:rPr lang="en-US" altLang="en-US" sz="1900" dirty="0"/>
              <a:t>Roughness</a:t>
            </a:r>
          </a:p>
          <a:p>
            <a:pPr lvl="2">
              <a:buFont typeface="Arial" panose="020B0604020202020204" pitchFamily="34" charset="0"/>
              <a:buChar char="•"/>
            </a:pPr>
            <a:r>
              <a:rPr lang="en-US" altLang="en-US" sz="1900" dirty="0"/>
              <a:t>Dissection</a:t>
            </a:r>
          </a:p>
          <a:p>
            <a:pPr marL="308610" lvl="1" indent="-308610">
              <a:buFont typeface="Courier New" panose="02070309020205020404" pitchFamily="49" charset="0"/>
              <a:buChar char="o"/>
            </a:pPr>
            <a:r>
              <a:rPr lang="en-US" sz="2900" dirty="0"/>
              <a:t>Hydrological analysis</a:t>
            </a:r>
          </a:p>
          <a:p>
            <a:pPr marL="822960" lvl="2" indent="0">
              <a:buNone/>
            </a:pPr>
            <a:endParaRPr lang="en-US" altLang="en-US" sz="1900" dirty="0"/>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Overview</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a:t>
            </a:fld>
            <a:endParaRPr lang="en-US"/>
          </a:p>
        </p:txBody>
      </p:sp>
    </p:spTree>
    <p:extLst>
      <p:ext uri="{BB962C8B-B14F-4D97-AF65-F5344CB8AC3E}">
        <p14:creationId xmlns:p14="http://schemas.microsoft.com/office/powerpoint/2010/main" val="774165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754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5D382-24C6-A4DE-27B2-FBB6583C8AC1}"/>
              </a:ext>
            </a:extLst>
          </p:cNvPr>
          <p:cNvSpPr>
            <a:spLocks noGrp="1"/>
          </p:cNvSpPr>
          <p:nvPr>
            <p:ph type="title"/>
          </p:nvPr>
        </p:nvSpPr>
        <p:spPr>
          <a:xfrm>
            <a:off x="116898" y="102394"/>
            <a:ext cx="7546917" cy="996547"/>
          </a:xfrm>
        </p:spPr>
        <p:txBody>
          <a:bodyPr vert="horz" lIns="91440" tIns="45720" rIns="91440" bIns="45720" rtlCol="0" anchor="b">
            <a:normAutofit/>
          </a:bodyPr>
          <a:lstStyle/>
          <a:p>
            <a:pPr defTabSz="914400">
              <a:lnSpc>
                <a:spcPct val="90000"/>
              </a:lnSpc>
            </a:pPr>
            <a:r>
              <a:rPr lang="en-US" altLang="zh-CN" sz="3100" kern="1200" dirty="0">
                <a:solidFill>
                  <a:schemeClr val="tx1"/>
                </a:solidFill>
                <a:latin typeface="+mj-lt"/>
                <a:ea typeface="+mj-ea"/>
                <a:cs typeface="+mj-cs"/>
              </a:rPr>
              <a:t>What does each pixel in this image represent?</a:t>
            </a:r>
          </a:p>
        </p:txBody>
      </p:sp>
      <p:pic>
        <p:nvPicPr>
          <p:cNvPr id="6" name="Content Placeholder 5">
            <a:extLst>
              <a:ext uri="{FF2B5EF4-FFF2-40B4-BE49-F238E27FC236}">
                <a16:creationId xmlns:a16="http://schemas.microsoft.com/office/drawing/2014/main" id="{3EAF4BBF-E128-A60A-ED36-8A989EE413F6}"/>
              </a:ext>
            </a:extLst>
          </p:cNvPr>
          <p:cNvPicPr>
            <a:picLocks noGrp="1" noChangeAspect="1"/>
          </p:cNvPicPr>
          <p:nvPr>
            <p:ph idx="1"/>
          </p:nvPr>
        </p:nvPicPr>
        <p:blipFill>
          <a:blip r:embed="rId2"/>
          <a:srcRect l="3557" r="656" b="-2"/>
          <a:stretch>
            <a:fillRect/>
          </a:stretch>
        </p:blipFill>
        <p:spPr>
          <a:xfrm>
            <a:off x="134150" y="1807836"/>
            <a:ext cx="3917243" cy="2917767"/>
          </a:xfrm>
          <a:prstGeom prst="rect">
            <a:avLst/>
          </a:prstGeom>
        </p:spPr>
      </p:pic>
      <p:pic>
        <p:nvPicPr>
          <p:cNvPr id="10" name="Picture 9">
            <a:extLst>
              <a:ext uri="{FF2B5EF4-FFF2-40B4-BE49-F238E27FC236}">
                <a16:creationId xmlns:a16="http://schemas.microsoft.com/office/drawing/2014/main" id="{6E622098-45B2-E320-D9C7-BA56E9CAC86B}"/>
              </a:ext>
            </a:extLst>
          </p:cNvPr>
          <p:cNvPicPr>
            <a:picLocks noChangeAspect="1"/>
          </p:cNvPicPr>
          <p:nvPr/>
        </p:nvPicPr>
        <p:blipFill>
          <a:blip r:embed="rId3"/>
          <a:srcRect l="5182" r="9947" b="-7"/>
          <a:stretch>
            <a:fillRect/>
          </a:stretch>
        </p:blipFill>
        <p:spPr>
          <a:xfrm>
            <a:off x="4178205" y="1807836"/>
            <a:ext cx="3917243" cy="2917767"/>
          </a:xfrm>
          <a:prstGeom prst="rect">
            <a:avLst/>
          </a:prstGeom>
        </p:spPr>
      </p:pic>
      <p:sp>
        <p:nvSpPr>
          <p:cNvPr id="4" name="Slide Number Placeholder 3">
            <a:extLst>
              <a:ext uri="{FF2B5EF4-FFF2-40B4-BE49-F238E27FC236}">
                <a16:creationId xmlns:a16="http://schemas.microsoft.com/office/drawing/2014/main" id="{EDA5FB66-5AD2-A890-A215-53A8540E1548}"/>
              </a:ext>
            </a:extLst>
          </p:cNvPr>
          <p:cNvSpPr>
            <a:spLocks noGrp="1"/>
          </p:cNvSpPr>
          <p:nvPr>
            <p:ph type="sldNum" sz="quarter" idx="12"/>
          </p:nvPr>
        </p:nvSpPr>
        <p:spPr>
          <a:xfrm>
            <a:off x="5812155" y="4767262"/>
            <a:ext cx="1851660" cy="273844"/>
          </a:xfrm>
        </p:spPr>
        <p:txBody>
          <a:bodyPr vert="horz" lIns="91440" tIns="45720" rIns="91440" bIns="45720" rtlCol="0" anchor="ctr">
            <a:normAutofit/>
          </a:bodyPr>
          <a:lstStyle/>
          <a:p>
            <a:pPr defTabSz="914400">
              <a:lnSpc>
                <a:spcPct val="90000"/>
              </a:lnSpc>
              <a:spcAft>
                <a:spcPts val="600"/>
              </a:spcAft>
            </a:pPr>
            <a:fld id="{127DDC20-79C9-9647-820E-6D40A3D210C3}" type="slidenum">
              <a:rPr lang="en-US" sz="1200" smtClean="0"/>
              <a:pPr defTabSz="914400">
                <a:lnSpc>
                  <a:spcPct val="90000"/>
                </a:lnSpc>
                <a:spcAft>
                  <a:spcPts val="600"/>
                </a:spcAft>
              </a:pPr>
              <a:t>20</a:t>
            </a:fld>
            <a:endParaRPr lang="en-US" sz="1200"/>
          </a:p>
        </p:txBody>
      </p:sp>
    </p:spTree>
    <p:extLst>
      <p:ext uri="{BB962C8B-B14F-4D97-AF65-F5344CB8AC3E}">
        <p14:creationId xmlns:p14="http://schemas.microsoft.com/office/powerpoint/2010/main" val="187278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5CA3-A417-1080-889E-E489F766B64C}"/>
              </a:ext>
            </a:extLst>
          </p:cNvPr>
          <p:cNvSpPr>
            <a:spLocks noGrp="1"/>
          </p:cNvSpPr>
          <p:nvPr>
            <p:ph type="title"/>
          </p:nvPr>
        </p:nvSpPr>
        <p:spPr>
          <a:xfrm>
            <a:off x="411480" y="3686"/>
            <a:ext cx="7406640" cy="857250"/>
          </a:xfrm>
        </p:spPr>
        <p:txBody>
          <a:bodyPr/>
          <a:lstStyle/>
          <a:p>
            <a:r>
              <a:rPr lang="en-US" altLang="zh-CN" dirty="0"/>
              <a:t>Group Discussion</a:t>
            </a:r>
            <a:endParaRPr lang="zh-CN" altLang="en-US" dirty="0"/>
          </a:p>
        </p:txBody>
      </p:sp>
      <p:sp>
        <p:nvSpPr>
          <p:cNvPr id="3" name="Content Placeholder 2">
            <a:extLst>
              <a:ext uri="{FF2B5EF4-FFF2-40B4-BE49-F238E27FC236}">
                <a16:creationId xmlns:a16="http://schemas.microsoft.com/office/drawing/2014/main" id="{A26455DD-6278-B727-20AB-891304870E43}"/>
              </a:ext>
            </a:extLst>
          </p:cNvPr>
          <p:cNvSpPr>
            <a:spLocks noGrp="1"/>
          </p:cNvSpPr>
          <p:nvPr>
            <p:ph idx="1"/>
          </p:nvPr>
        </p:nvSpPr>
        <p:spPr>
          <a:xfrm>
            <a:off x="411480" y="922679"/>
            <a:ext cx="7406640" cy="1470478"/>
          </a:xfrm>
        </p:spPr>
        <p:txBody>
          <a:bodyPr/>
          <a:lstStyle/>
          <a:p>
            <a:pPr marL="514350" indent="-514350">
              <a:buFont typeface="+mj-lt"/>
              <a:buAutoNum type="arabicPeriod"/>
            </a:pPr>
            <a:r>
              <a:rPr lang="en-US" altLang="zh-CN" dirty="0"/>
              <a:t>If you were a city planner, where would you choose to build a city based only on this slope map?</a:t>
            </a:r>
          </a:p>
        </p:txBody>
      </p:sp>
      <p:sp>
        <p:nvSpPr>
          <p:cNvPr id="4" name="Slide Number Placeholder 3">
            <a:extLst>
              <a:ext uri="{FF2B5EF4-FFF2-40B4-BE49-F238E27FC236}">
                <a16:creationId xmlns:a16="http://schemas.microsoft.com/office/drawing/2014/main" id="{712857F0-4A92-33B8-0E98-98096D4AA7D7}"/>
              </a:ext>
            </a:extLst>
          </p:cNvPr>
          <p:cNvSpPr>
            <a:spLocks noGrp="1"/>
          </p:cNvSpPr>
          <p:nvPr>
            <p:ph type="sldNum" sz="quarter" idx="12"/>
          </p:nvPr>
        </p:nvSpPr>
        <p:spPr/>
        <p:txBody>
          <a:bodyPr/>
          <a:lstStyle/>
          <a:p>
            <a:fld id="{127DDC20-79C9-9647-820E-6D40A3D210C3}" type="slidenum">
              <a:rPr lang="en-US" smtClean="0"/>
              <a:pPr/>
              <a:t>21</a:t>
            </a:fld>
            <a:endParaRPr lang="en-US"/>
          </a:p>
        </p:txBody>
      </p:sp>
    </p:spTree>
    <p:extLst>
      <p:ext uri="{BB962C8B-B14F-4D97-AF65-F5344CB8AC3E}">
        <p14:creationId xmlns:p14="http://schemas.microsoft.com/office/powerpoint/2010/main" val="3429350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638" y="1078709"/>
            <a:ext cx="5136761" cy="1812771"/>
          </a:xfrm>
        </p:spPr>
        <p:txBody>
          <a:bodyPr>
            <a:normAutofit fontScale="92500" lnSpcReduction="10000"/>
          </a:bodyPr>
          <a:lstStyle/>
          <a:p>
            <a:pPr>
              <a:buFont typeface="Courier New" panose="02070309020205020404" pitchFamily="49" charset="0"/>
              <a:buChar char="o"/>
            </a:pPr>
            <a:r>
              <a:rPr lang="en-US" dirty="0"/>
              <a:t>Direction of steepest downhill slope</a:t>
            </a:r>
          </a:p>
          <a:p>
            <a:pPr>
              <a:buFont typeface="Courier New" panose="02070309020205020404" pitchFamily="49" charset="0"/>
              <a:buChar char="o"/>
            </a:pPr>
            <a:r>
              <a:rPr lang="en-US" dirty="0"/>
              <a:t>Reported as a compass bearing</a:t>
            </a:r>
          </a:p>
          <a:p>
            <a:pPr>
              <a:buFont typeface="Courier New" panose="02070309020205020404" pitchFamily="49" charset="0"/>
              <a:buChar char="o"/>
            </a:pPr>
            <a:r>
              <a:rPr lang="en-US" dirty="0"/>
              <a:t>For flat area, the value is -1</a:t>
            </a:r>
          </a:p>
        </p:txBody>
      </p:sp>
      <p:pic>
        <p:nvPicPr>
          <p:cNvPr id="7" name="Picture 6" descr="Aspect example"/>
          <p:cNvPicPr>
            <a:picLocks noChangeAspect="1"/>
          </p:cNvPicPr>
          <p:nvPr/>
        </p:nvPicPr>
        <p:blipFill>
          <a:blip r:embed="rId3">
            <a:clrChange>
              <a:clrFrom>
                <a:srgbClr val="FFFFFF"/>
              </a:clrFrom>
              <a:clrTo>
                <a:srgbClr val="FFFFFF">
                  <a:alpha val="0"/>
                </a:srgbClr>
              </a:clrTo>
            </a:clrChange>
          </a:blip>
          <a:stretch>
            <a:fillRect/>
          </a:stretch>
        </p:blipFill>
        <p:spPr>
          <a:xfrm>
            <a:off x="5283834" y="895051"/>
            <a:ext cx="2956235" cy="2371537"/>
          </a:xfrm>
          <a:prstGeom prst="rect">
            <a:avLst/>
          </a:prstGeom>
        </p:spPr>
      </p:pic>
      <p:pic>
        <p:nvPicPr>
          <p:cNvPr id="9" name="Picture 8" descr="Aspect legend"/>
          <p:cNvPicPr>
            <a:picLocks noChangeAspect="1"/>
          </p:cNvPicPr>
          <p:nvPr/>
        </p:nvPicPr>
        <p:blipFill>
          <a:blip r:embed="rId4"/>
          <a:stretch>
            <a:fillRect/>
          </a:stretch>
        </p:blipFill>
        <p:spPr>
          <a:xfrm>
            <a:off x="6317784" y="3266588"/>
            <a:ext cx="1562177" cy="1832273"/>
          </a:xfrm>
          <a:prstGeom prst="rect">
            <a:avLst/>
          </a:prstGeom>
        </p:spPr>
      </p:pic>
      <p:cxnSp>
        <p:nvCxnSpPr>
          <p:cNvPr id="10" name="Straight Connector 9">
            <a:extLst>
              <a:ext uri="{FF2B5EF4-FFF2-40B4-BE49-F238E27FC236}">
                <a16:creationId xmlns:a16="http://schemas.microsoft.com/office/drawing/2014/main" id="{960AB3C8-A6CC-4A43-A2D7-3FFBDA1D7B80}"/>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FE1CDCE0-E017-4796-B4E3-D11F024795AE}"/>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Topographic Aspect</a:t>
            </a:r>
            <a:endParaRPr lang="en-US" sz="2600" dirty="0">
              <a:solidFill>
                <a:srgbClr val="7030A0"/>
              </a:solidFill>
            </a:endParaRPr>
          </a:p>
        </p:txBody>
      </p:sp>
      <p:pic>
        <p:nvPicPr>
          <p:cNvPr id="4" name="Picture 3" descr="Aspect window">
            <a:extLst>
              <a:ext uri="{FF2B5EF4-FFF2-40B4-BE49-F238E27FC236}">
                <a16:creationId xmlns:a16="http://schemas.microsoft.com/office/drawing/2014/main" id="{7F15AC93-A9F2-4FBF-9070-32B0F9301829}"/>
              </a:ext>
            </a:extLst>
          </p:cNvPr>
          <p:cNvPicPr>
            <a:picLocks noChangeAspect="1"/>
          </p:cNvPicPr>
          <p:nvPr/>
        </p:nvPicPr>
        <p:blipFill>
          <a:blip r:embed="rId5"/>
          <a:stretch>
            <a:fillRect/>
          </a:stretch>
        </p:blipFill>
        <p:spPr>
          <a:xfrm>
            <a:off x="4110567" y="3249856"/>
            <a:ext cx="2043241" cy="1629869"/>
          </a:xfrm>
          <a:prstGeom prst="rect">
            <a:avLst/>
          </a:prstGeom>
        </p:spPr>
      </p:pic>
      <p:pic>
        <p:nvPicPr>
          <p:cNvPr id="5" name="Picture 4" descr="Diagram&#10;&#10;Description automatically generated">
            <a:extLst>
              <a:ext uri="{FF2B5EF4-FFF2-40B4-BE49-F238E27FC236}">
                <a16:creationId xmlns:a16="http://schemas.microsoft.com/office/drawing/2014/main" id="{C70E49D8-90FF-4411-9032-E8804C89551A}"/>
              </a:ext>
            </a:extLst>
          </p:cNvPr>
          <p:cNvPicPr>
            <a:picLocks noChangeAspect="1"/>
          </p:cNvPicPr>
          <p:nvPr/>
        </p:nvPicPr>
        <p:blipFill>
          <a:blip r:embed="rId6"/>
          <a:stretch>
            <a:fillRect/>
          </a:stretch>
        </p:blipFill>
        <p:spPr>
          <a:xfrm>
            <a:off x="1033129" y="2746663"/>
            <a:ext cx="2044043" cy="2022671"/>
          </a:xfrm>
          <a:prstGeom prst="rect">
            <a:avLst/>
          </a:prstGeom>
        </p:spPr>
      </p:pic>
      <p:sp>
        <p:nvSpPr>
          <p:cNvPr id="12" name="TextBox 11">
            <a:extLst>
              <a:ext uri="{FF2B5EF4-FFF2-40B4-BE49-F238E27FC236}">
                <a16:creationId xmlns:a16="http://schemas.microsoft.com/office/drawing/2014/main" id="{27EF2B59-8060-497B-A3EC-565FBF6A5F0F}"/>
              </a:ext>
            </a:extLst>
          </p:cNvPr>
          <p:cNvSpPr txBox="1"/>
          <p:nvPr/>
        </p:nvSpPr>
        <p:spPr>
          <a:xfrm>
            <a:off x="444821" y="478169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pic>
        <p:nvPicPr>
          <p:cNvPr id="13" name="Picture 12">
            <a:extLst>
              <a:ext uri="{FF2B5EF4-FFF2-40B4-BE49-F238E27FC236}">
                <a16:creationId xmlns:a16="http://schemas.microsoft.com/office/drawing/2014/main" id="{57C4D50C-957B-4257-AB61-148129AB7B49}"/>
              </a:ext>
            </a:extLst>
          </p:cNvPr>
          <p:cNvPicPr>
            <a:picLocks noChangeAspect="1"/>
          </p:cNvPicPr>
          <p:nvPr/>
        </p:nvPicPr>
        <p:blipFill>
          <a:blip r:embed="rId7"/>
          <a:stretch>
            <a:fillRect/>
          </a:stretch>
        </p:blipFill>
        <p:spPr>
          <a:xfrm>
            <a:off x="2625767" y="2799553"/>
            <a:ext cx="1554735" cy="467035"/>
          </a:xfrm>
          <a:prstGeom prst="rect">
            <a:avLst/>
          </a:prstGeom>
        </p:spPr>
      </p:pic>
      <p:sp>
        <p:nvSpPr>
          <p:cNvPr id="2" name="Slide Number Placeholder 1">
            <a:extLst>
              <a:ext uri="{FF2B5EF4-FFF2-40B4-BE49-F238E27FC236}">
                <a16:creationId xmlns:a16="http://schemas.microsoft.com/office/drawing/2014/main" id="{D229843D-8AC4-4AE9-814A-1B6E9708CAC0}"/>
              </a:ext>
            </a:extLst>
          </p:cNvPr>
          <p:cNvSpPr>
            <a:spLocks noGrp="1"/>
          </p:cNvSpPr>
          <p:nvPr>
            <p:ph type="sldNum" sz="quarter" idx="12"/>
          </p:nvPr>
        </p:nvSpPr>
        <p:spPr/>
        <p:txBody>
          <a:bodyPr/>
          <a:lstStyle/>
          <a:p>
            <a:fld id="{127DDC20-79C9-9647-820E-6D40A3D210C3}" type="slidenum">
              <a:rPr lang="en-US" smtClean="0"/>
              <a:pPr/>
              <a:t>22</a:t>
            </a:fld>
            <a:endParaRPr lang="en-US"/>
          </a:p>
        </p:txBody>
      </p:sp>
    </p:spTree>
    <p:extLst>
      <p:ext uri="{BB962C8B-B14F-4D97-AF65-F5344CB8AC3E}">
        <p14:creationId xmlns:p14="http://schemas.microsoft.com/office/powerpoint/2010/main" val="124471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hlinkClick r:id="rId2"/>
            <a:extLst>
              <a:ext uri="{FF2B5EF4-FFF2-40B4-BE49-F238E27FC236}">
                <a16:creationId xmlns:a16="http://schemas.microsoft.com/office/drawing/2014/main" id="{6640625C-CA29-1602-5B2F-6F2C23124B10}"/>
              </a:ext>
            </a:extLst>
          </p:cNvPr>
          <p:cNvPicPr>
            <a:picLocks noGrp="1" noChangeAspect="1"/>
          </p:cNvPicPr>
          <p:nvPr>
            <p:ph idx="1"/>
          </p:nvPr>
        </p:nvPicPr>
        <p:blipFill>
          <a:blip r:embed="rId3"/>
          <a:stretch>
            <a:fillRect/>
          </a:stretch>
        </p:blipFill>
        <p:spPr>
          <a:xfrm>
            <a:off x="1285075" y="539751"/>
            <a:ext cx="5452045" cy="4061278"/>
          </a:xfrm>
          <a:prstGeom prst="rect">
            <a:avLst/>
          </a:prstGeom>
        </p:spPr>
      </p:pic>
      <p:sp>
        <p:nvSpPr>
          <p:cNvPr id="4" name="Slide Number Placeholder 3">
            <a:extLst>
              <a:ext uri="{FF2B5EF4-FFF2-40B4-BE49-F238E27FC236}">
                <a16:creationId xmlns:a16="http://schemas.microsoft.com/office/drawing/2014/main" id="{20F6F52B-0667-DB46-68D9-174BAA477309}"/>
              </a:ext>
            </a:extLst>
          </p:cNvPr>
          <p:cNvSpPr>
            <a:spLocks noGrp="1"/>
          </p:cNvSpPr>
          <p:nvPr>
            <p:ph type="sldNum" sz="quarter" idx="12"/>
          </p:nvPr>
        </p:nvSpPr>
        <p:spPr/>
        <p:txBody>
          <a:bodyPr/>
          <a:lstStyle/>
          <a:p>
            <a:fld id="{127DDC20-79C9-9647-820E-6D40A3D210C3}" type="slidenum">
              <a:rPr lang="en-US" smtClean="0"/>
              <a:pPr/>
              <a:t>23</a:t>
            </a:fld>
            <a:endParaRPr lang="en-US"/>
          </a:p>
        </p:txBody>
      </p:sp>
      <p:sp>
        <p:nvSpPr>
          <p:cNvPr id="7" name="TextBox 6">
            <a:extLst>
              <a:ext uri="{FF2B5EF4-FFF2-40B4-BE49-F238E27FC236}">
                <a16:creationId xmlns:a16="http://schemas.microsoft.com/office/drawing/2014/main" id="{494B05D0-3985-E0D6-8B7C-468353F3DB69}"/>
              </a:ext>
            </a:extLst>
          </p:cNvPr>
          <p:cNvSpPr txBox="1"/>
          <p:nvPr/>
        </p:nvSpPr>
        <p:spPr>
          <a:xfrm>
            <a:off x="135709" y="102393"/>
            <a:ext cx="5762171" cy="369332"/>
          </a:xfrm>
          <a:prstGeom prst="rect">
            <a:avLst/>
          </a:prstGeom>
          <a:noFill/>
        </p:spPr>
        <p:txBody>
          <a:bodyPr wrap="square" rtlCol="0">
            <a:spAutoFit/>
          </a:bodyPr>
          <a:lstStyle/>
          <a:p>
            <a:r>
              <a:rPr lang="en-US" altLang="zh-CN" dirty="0"/>
              <a:t>Aspect-slope map: Crater Lake area in Oregon</a:t>
            </a:r>
            <a:endParaRPr lang="zh-CN" altLang="en-US" dirty="0"/>
          </a:p>
        </p:txBody>
      </p:sp>
      <p:sp>
        <p:nvSpPr>
          <p:cNvPr id="8" name="TextBox 7">
            <a:extLst>
              <a:ext uri="{FF2B5EF4-FFF2-40B4-BE49-F238E27FC236}">
                <a16:creationId xmlns:a16="http://schemas.microsoft.com/office/drawing/2014/main" id="{E85CB407-63DC-6097-6099-153035B1A618}"/>
              </a:ext>
            </a:extLst>
          </p:cNvPr>
          <p:cNvSpPr txBox="1"/>
          <p:nvPr/>
        </p:nvSpPr>
        <p:spPr>
          <a:xfrm>
            <a:off x="5377543" y="4671775"/>
            <a:ext cx="1792514" cy="369332"/>
          </a:xfrm>
          <a:prstGeom prst="rect">
            <a:avLst/>
          </a:prstGeom>
          <a:noFill/>
        </p:spPr>
        <p:txBody>
          <a:bodyPr wrap="square" rtlCol="0">
            <a:spAutoFit/>
          </a:bodyPr>
          <a:lstStyle/>
          <a:p>
            <a:r>
              <a:rPr lang="en-US" altLang="zh-CN" dirty="0">
                <a:hlinkClick r:id="rId2"/>
              </a:rPr>
              <a:t>Image source</a:t>
            </a:r>
            <a:endParaRPr lang="zh-CN" altLang="en-US" dirty="0"/>
          </a:p>
        </p:txBody>
      </p:sp>
    </p:spTree>
    <p:extLst>
      <p:ext uri="{BB962C8B-B14F-4D97-AF65-F5344CB8AC3E}">
        <p14:creationId xmlns:p14="http://schemas.microsoft.com/office/powerpoint/2010/main" val="154079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7091" y="1302331"/>
            <a:ext cx="3374674" cy="3839863"/>
          </a:xfrm>
        </p:spPr>
        <p:txBody>
          <a:bodyPr>
            <a:normAutofit fontScale="70000" lnSpcReduction="20000"/>
          </a:bodyPr>
          <a:lstStyle/>
          <a:p>
            <a:pPr>
              <a:buFont typeface="Courier New" panose="02070309020205020404" pitchFamily="49" charset="0"/>
              <a:buChar char="o"/>
            </a:pPr>
            <a:r>
              <a:rPr lang="en-US" dirty="0"/>
              <a:t>Depiction of the brightness of terrain reflection given a terrain surface and sun location</a:t>
            </a:r>
          </a:p>
          <a:p>
            <a:pPr>
              <a:buFont typeface="Courier New" panose="02070309020205020404" pitchFamily="49" charset="0"/>
              <a:buChar char="o"/>
            </a:pPr>
            <a:r>
              <a:rPr lang="en-US" dirty="0"/>
              <a:t>A visual representation of a terrain using shadows</a:t>
            </a:r>
          </a:p>
          <a:p>
            <a:pPr>
              <a:buFont typeface="Courier New" panose="02070309020205020404" pitchFamily="49" charset="0"/>
              <a:buChar char="o"/>
            </a:pPr>
            <a:r>
              <a:rPr lang="en-US" dirty="0"/>
              <a:t>Shadows are cast over the landscape to create a shaded relief surface</a:t>
            </a:r>
          </a:p>
          <a:p>
            <a:pPr>
              <a:buFont typeface="Courier New" panose="02070309020205020404" pitchFamily="49" charset="0"/>
              <a:buChar char="o"/>
            </a:pPr>
            <a:r>
              <a:rPr lang="en-US" baseline="0" dirty="0"/>
              <a:t>Bright areas represent areas of Sun exposure whereas dark areas are shadowed. </a:t>
            </a:r>
            <a:endParaRPr lang="en-US" dirty="0"/>
          </a:p>
        </p:txBody>
      </p:sp>
      <p:cxnSp>
        <p:nvCxnSpPr>
          <p:cNvPr id="5" name="Straight Connector 4">
            <a:extLst>
              <a:ext uri="{FF2B5EF4-FFF2-40B4-BE49-F238E27FC236}">
                <a16:creationId xmlns:a16="http://schemas.microsoft.com/office/drawing/2014/main" id="{1ED28E0B-A77C-4A88-9B62-9C151D2253DD}"/>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18EDA77B-3DE4-44FD-A71E-136DBB539C56}"/>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err="1">
                <a:solidFill>
                  <a:srgbClr val="7030A0"/>
                </a:solidFill>
              </a:rPr>
              <a:t>Hillshade</a:t>
            </a:r>
            <a:endParaRPr lang="en-US" sz="2600" dirty="0">
              <a:solidFill>
                <a:srgbClr val="7030A0"/>
              </a:solidFill>
            </a:endParaRPr>
          </a:p>
        </p:txBody>
      </p:sp>
      <p:pic>
        <p:nvPicPr>
          <p:cNvPr id="4" name="Picture 3" descr="Diagram, text&#10;&#10;Description automatically generated">
            <a:extLst>
              <a:ext uri="{FF2B5EF4-FFF2-40B4-BE49-F238E27FC236}">
                <a16:creationId xmlns:a16="http://schemas.microsoft.com/office/drawing/2014/main" id="{FC14E706-AB87-4B4A-9CC2-12B8B0558D47}"/>
              </a:ext>
            </a:extLst>
          </p:cNvPr>
          <p:cNvPicPr>
            <a:picLocks noChangeAspect="1"/>
          </p:cNvPicPr>
          <p:nvPr/>
        </p:nvPicPr>
        <p:blipFill>
          <a:blip r:embed="rId3"/>
          <a:stretch>
            <a:fillRect/>
          </a:stretch>
        </p:blipFill>
        <p:spPr>
          <a:xfrm>
            <a:off x="4450795" y="1302331"/>
            <a:ext cx="3096142" cy="3388599"/>
          </a:xfrm>
          <a:prstGeom prst="rect">
            <a:avLst/>
          </a:prstGeom>
        </p:spPr>
      </p:pic>
      <p:sp>
        <p:nvSpPr>
          <p:cNvPr id="8" name="TextBox 7">
            <a:extLst>
              <a:ext uri="{FF2B5EF4-FFF2-40B4-BE49-F238E27FC236}">
                <a16:creationId xmlns:a16="http://schemas.microsoft.com/office/drawing/2014/main" id="{9266D1A6-164E-4D71-BFFF-B493AE9B1B24}"/>
              </a:ext>
            </a:extLst>
          </p:cNvPr>
          <p:cNvSpPr txBox="1"/>
          <p:nvPr/>
        </p:nvSpPr>
        <p:spPr>
          <a:xfrm>
            <a:off x="5424594" y="4839518"/>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sp>
        <p:nvSpPr>
          <p:cNvPr id="2" name="Slide Number Placeholder 1">
            <a:extLst>
              <a:ext uri="{FF2B5EF4-FFF2-40B4-BE49-F238E27FC236}">
                <a16:creationId xmlns:a16="http://schemas.microsoft.com/office/drawing/2014/main" id="{C1B4167D-2D04-4396-848D-D59CFBC17EBA}"/>
              </a:ext>
            </a:extLst>
          </p:cNvPr>
          <p:cNvSpPr>
            <a:spLocks noGrp="1"/>
          </p:cNvSpPr>
          <p:nvPr>
            <p:ph type="sldNum" sz="quarter" idx="12"/>
          </p:nvPr>
        </p:nvSpPr>
        <p:spPr/>
        <p:txBody>
          <a:bodyPr/>
          <a:lstStyle/>
          <a:p>
            <a:fld id="{127DDC20-79C9-9647-820E-6D40A3D210C3}" type="slidenum">
              <a:rPr lang="en-US" smtClean="0"/>
              <a:pPr/>
              <a:t>24</a:t>
            </a:fld>
            <a:endParaRPr lang="en-US"/>
          </a:p>
        </p:txBody>
      </p:sp>
    </p:spTree>
    <p:extLst>
      <p:ext uri="{BB962C8B-B14F-4D97-AF65-F5344CB8AC3E}">
        <p14:creationId xmlns:p14="http://schemas.microsoft.com/office/powerpoint/2010/main" val="399331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6F0CFC-5B8D-208F-4774-6728AA467E22}"/>
              </a:ext>
            </a:extLst>
          </p:cNvPr>
          <p:cNvSpPr>
            <a:spLocks noGrp="1"/>
          </p:cNvSpPr>
          <p:nvPr>
            <p:ph type="sldNum" sz="quarter" idx="12"/>
          </p:nvPr>
        </p:nvSpPr>
        <p:spPr/>
        <p:txBody>
          <a:bodyPr/>
          <a:lstStyle/>
          <a:p>
            <a:fld id="{127DDC20-79C9-9647-820E-6D40A3D210C3}" type="slidenum">
              <a:rPr lang="en-US" smtClean="0"/>
              <a:pPr/>
              <a:t>25</a:t>
            </a:fld>
            <a:endParaRPr lang="en-US"/>
          </a:p>
        </p:txBody>
      </p:sp>
      <p:sp>
        <p:nvSpPr>
          <p:cNvPr id="6" name="TextBox 5">
            <a:extLst>
              <a:ext uri="{FF2B5EF4-FFF2-40B4-BE49-F238E27FC236}">
                <a16:creationId xmlns:a16="http://schemas.microsoft.com/office/drawing/2014/main" id="{C0F89EE9-CAF6-7177-3814-4322FF5038A0}"/>
              </a:ext>
            </a:extLst>
          </p:cNvPr>
          <p:cNvSpPr txBox="1"/>
          <p:nvPr/>
        </p:nvSpPr>
        <p:spPr>
          <a:xfrm>
            <a:off x="264885" y="749334"/>
            <a:ext cx="4114800" cy="646331"/>
          </a:xfrm>
          <a:prstGeom prst="rect">
            <a:avLst/>
          </a:prstGeom>
          <a:noFill/>
        </p:spPr>
        <p:txBody>
          <a:bodyPr wrap="square">
            <a:spAutoFit/>
          </a:bodyPr>
          <a:lstStyle/>
          <a:p>
            <a:pPr>
              <a:buFont typeface="Courier New" panose="02070309020205020404" pitchFamily="49" charset="0"/>
              <a:buChar char="o"/>
            </a:pPr>
            <a:r>
              <a:rPr lang="en-US" altLang="zh-CN" u="sng" dirty="0"/>
              <a:t>Sun Position</a:t>
            </a:r>
          </a:p>
          <a:p>
            <a:pPr lvl="1">
              <a:buFont typeface="Wingdings" panose="05000000000000000000" pitchFamily="2" charset="2"/>
              <a:buChar char="ü"/>
            </a:pPr>
            <a:r>
              <a:rPr lang="en-US" altLang="zh-CN" b="1" dirty="0">
                <a:solidFill>
                  <a:srgbClr val="E3874F"/>
                </a:solidFill>
              </a:rPr>
              <a:t>Azimuth: </a:t>
            </a:r>
            <a:r>
              <a:rPr lang="en-US" altLang="zh-CN" dirty="0"/>
              <a:t>compass bearing of Sun</a:t>
            </a:r>
          </a:p>
        </p:txBody>
      </p:sp>
      <p:sp>
        <p:nvSpPr>
          <p:cNvPr id="7" name="Title 1">
            <a:extLst>
              <a:ext uri="{FF2B5EF4-FFF2-40B4-BE49-F238E27FC236}">
                <a16:creationId xmlns:a16="http://schemas.microsoft.com/office/drawing/2014/main" id="{4F149021-389C-7F88-E34D-F198C07B1799}"/>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err="1">
                <a:solidFill>
                  <a:srgbClr val="7030A0"/>
                </a:solidFill>
              </a:rPr>
              <a:t>Hillshade</a:t>
            </a:r>
            <a:endParaRPr lang="en-US" sz="2600" dirty="0">
              <a:solidFill>
                <a:srgbClr val="7030A0"/>
              </a:solidFill>
            </a:endParaRPr>
          </a:p>
        </p:txBody>
      </p:sp>
      <p:pic>
        <p:nvPicPr>
          <p:cNvPr id="9" name="Picture 8">
            <a:extLst>
              <a:ext uri="{FF2B5EF4-FFF2-40B4-BE49-F238E27FC236}">
                <a16:creationId xmlns:a16="http://schemas.microsoft.com/office/drawing/2014/main" id="{0888F2FC-CA2A-792A-8BF5-BD10EBF37560}"/>
              </a:ext>
            </a:extLst>
          </p:cNvPr>
          <p:cNvPicPr>
            <a:picLocks noChangeAspect="1"/>
          </p:cNvPicPr>
          <p:nvPr/>
        </p:nvPicPr>
        <p:blipFill>
          <a:blip r:embed="rId2"/>
          <a:stretch>
            <a:fillRect/>
          </a:stretch>
        </p:blipFill>
        <p:spPr>
          <a:xfrm>
            <a:off x="1136515" y="1395665"/>
            <a:ext cx="1457143" cy="1476190"/>
          </a:xfrm>
          <a:prstGeom prst="rect">
            <a:avLst/>
          </a:prstGeom>
        </p:spPr>
      </p:pic>
      <p:sp>
        <p:nvSpPr>
          <p:cNvPr id="11" name="TextBox 10">
            <a:extLst>
              <a:ext uri="{FF2B5EF4-FFF2-40B4-BE49-F238E27FC236}">
                <a16:creationId xmlns:a16="http://schemas.microsoft.com/office/drawing/2014/main" id="{4BC79755-761E-6B90-539E-13FE9856CEC0}"/>
              </a:ext>
            </a:extLst>
          </p:cNvPr>
          <p:cNvSpPr txBox="1"/>
          <p:nvPr/>
        </p:nvSpPr>
        <p:spPr>
          <a:xfrm>
            <a:off x="371928" y="3054356"/>
            <a:ext cx="6652986" cy="369332"/>
          </a:xfrm>
          <a:prstGeom prst="rect">
            <a:avLst/>
          </a:prstGeom>
          <a:noFill/>
        </p:spPr>
        <p:txBody>
          <a:bodyPr wrap="square">
            <a:spAutoFit/>
          </a:bodyPr>
          <a:lstStyle/>
          <a:p>
            <a:pPr lvl="1">
              <a:buFont typeface="Wingdings" panose="05000000000000000000" pitchFamily="2" charset="2"/>
              <a:buChar char="ü"/>
            </a:pPr>
            <a:r>
              <a:rPr lang="en-US" altLang="zh-CN" b="1" dirty="0">
                <a:solidFill>
                  <a:srgbClr val="E3874F"/>
                </a:solidFill>
              </a:rPr>
              <a:t>Altitude: </a:t>
            </a:r>
            <a:r>
              <a:rPr lang="en-US" altLang="zh-CN" dirty="0"/>
              <a:t>height of Sun above horizon (as an angle)</a:t>
            </a:r>
          </a:p>
        </p:txBody>
      </p:sp>
      <p:sp>
        <p:nvSpPr>
          <p:cNvPr id="13" name="TextBox 12">
            <a:extLst>
              <a:ext uri="{FF2B5EF4-FFF2-40B4-BE49-F238E27FC236}">
                <a16:creationId xmlns:a16="http://schemas.microsoft.com/office/drawing/2014/main" id="{7405165C-A110-B172-A74C-CFDAA17B79A4}"/>
              </a:ext>
            </a:extLst>
          </p:cNvPr>
          <p:cNvSpPr txBox="1"/>
          <p:nvPr/>
        </p:nvSpPr>
        <p:spPr>
          <a:xfrm>
            <a:off x="2766785" y="1803115"/>
            <a:ext cx="4154714" cy="646331"/>
          </a:xfrm>
          <a:prstGeom prst="rect">
            <a:avLst/>
          </a:prstGeom>
          <a:noFill/>
        </p:spPr>
        <p:txBody>
          <a:bodyPr wrap="square">
            <a:spAutoFit/>
          </a:bodyPr>
          <a:lstStyle/>
          <a:p>
            <a:r>
              <a:rPr lang="en-US" altLang="zh-CN" b="0" i="0" dirty="0">
                <a:solidFill>
                  <a:srgbClr val="757575"/>
                </a:solidFill>
                <a:effectLst/>
                <a:latin typeface="Avenir Next W01"/>
              </a:rPr>
              <a:t>The default sun azimuth (direction) for </a:t>
            </a:r>
            <a:r>
              <a:rPr lang="en-US" altLang="zh-CN" b="0" i="0" dirty="0" err="1">
                <a:solidFill>
                  <a:srgbClr val="757575"/>
                </a:solidFill>
                <a:effectLst/>
                <a:latin typeface="Avenir Next W01"/>
              </a:rPr>
              <a:t>hillshade</a:t>
            </a:r>
            <a:r>
              <a:rPr lang="en-US" altLang="zh-CN" b="0" i="0" dirty="0">
                <a:solidFill>
                  <a:srgbClr val="757575"/>
                </a:solidFill>
                <a:effectLst/>
                <a:latin typeface="Avenir Next W01"/>
              </a:rPr>
              <a:t> is 315 degrees.</a:t>
            </a:r>
            <a:endParaRPr lang="zh-CN" altLang="en-US" dirty="0"/>
          </a:p>
        </p:txBody>
      </p:sp>
      <p:pic>
        <p:nvPicPr>
          <p:cNvPr id="15" name="Picture 14">
            <a:extLst>
              <a:ext uri="{FF2B5EF4-FFF2-40B4-BE49-F238E27FC236}">
                <a16:creationId xmlns:a16="http://schemas.microsoft.com/office/drawing/2014/main" id="{53D02530-A902-6693-228A-BFF846B5718D}"/>
              </a:ext>
            </a:extLst>
          </p:cNvPr>
          <p:cNvPicPr>
            <a:picLocks noChangeAspect="1"/>
          </p:cNvPicPr>
          <p:nvPr/>
        </p:nvPicPr>
        <p:blipFill>
          <a:blip r:embed="rId3"/>
          <a:stretch>
            <a:fillRect/>
          </a:stretch>
        </p:blipFill>
        <p:spPr>
          <a:xfrm>
            <a:off x="987104" y="3542280"/>
            <a:ext cx="2133333" cy="1361905"/>
          </a:xfrm>
          <a:prstGeom prst="rect">
            <a:avLst/>
          </a:prstGeom>
        </p:spPr>
      </p:pic>
      <p:sp>
        <p:nvSpPr>
          <p:cNvPr id="17" name="TextBox 16">
            <a:extLst>
              <a:ext uri="{FF2B5EF4-FFF2-40B4-BE49-F238E27FC236}">
                <a16:creationId xmlns:a16="http://schemas.microsoft.com/office/drawing/2014/main" id="{A7B07746-9BA6-7FCF-719B-6EA6834BA434}"/>
              </a:ext>
            </a:extLst>
          </p:cNvPr>
          <p:cNvSpPr txBox="1"/>
          <p:nvPr/>
        </p:nvSpPr>
        <p:spPr>
          <a:xfrm>
            <a:off x="3120437" y="3900066"/>
            <a:ext cx="4154714" cy="646331"/>
          </a:xfrm>
          <a:prstGeom prst="rect">
            <a:avLst/>
          </a:prstGeom>
          <a:noFill/>
        </p:spPr>
        <p:txBody>
          <a:bodyPr wrap="square">
            <a:spAutoFit/>
          </a:bodyPr>
          <a:lstStyle/>
          <a:p>
            <a:r>
              <a:rPr lang="en-US" altLang="zh-CN" b="0" i="0" dirty="0">
                <a:solidFill>
                  <a:srgbClr val="757575"/>
                </a:solidFill>
                <a:effectLst/>
                <a:latin typeface="Avenir Next W01"/>
              </a:rPr>
              <a:t>The default sun altitude for </a:t>
            </a:r>
            <a:r>
              <a:rPr lang="en-US" altLang="zh-CN" b="0" i="0" dirty="0" err="1">
                <a:solidFill>
                  <a:srgbClr val="757575"/>
                </a:solidFill>
                <a:effectLst/>
                <a:latin typeface="Avenir Next W01"/>
              </a:rPr>
              <a:t>hillshade</a:t>
            </a:r>
            <a:r>
              <a:rPr lang="en-US" altLang="zh-CN" b="0" i="0" dirty="0">
                <a:solidFill>
                  <a:srgbClr val="757575"/>
                </a:solidFill>
                <a:effectLst/>
                <a:latin typeface="Avenir Next W01"/>
              </a:rPr>
              <a:t> is 45 degrees.</a:t>
            </a:r>
            <a:endParaRPr lang="zh-CN" altLang="en-US" dirty="0"/>
          </a:p>
        </p:txBody>
      </p:sp>
    </p:spTree>
    <p:extLst>
      <p:ext uri="{BB962C8B-B14F-4D97-AF65-F5344CB8AC3E}">
        <p14:creationId xmlns:p14="http://schemas.microsoft.com/office/powerpoint/2010/main" val="2983023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9721" y="3913291"/>
            <a:ext cx="2932560" cy="265006"/>
          </a:xfrm>
        </p:spPr>
        <p:txBody>
          <a:bodyPr>
            <a:noAutofit/>
          </a:bodyPr>
          <a:lstStyle/>
          <a:p>
            <a:pPr marL="0" indent="0">
              <a:buNone/>
            </a:pPr>
            <a:r>
              <a:rPr lang="en-US" sz="1620" dirty="0"/>
              <a:t>Azimuth = 315, Altitude = 45</a:t>
            </a:r>
          </a:p>
        </p:txBody>
      </p:sp>
      <p:pic>
        <p:nvPicPr>
          <p:cNvPr id="7" name="Picture 6" descr="Hillshade example"/>
          <p:cNvPicPr>
            <a:picLocks noChangeAspect="1"/>
          </p:cNvPicPr>
          <p:nvPr/>
        </p:nvPicPr>
        <p:blipFill>
          <a:blip r:embed="rId3">
            <a:clrChange>
              <a:clrFrom>
                <a:srgbClr val="FFFFFF"/>
              </a:clrFrom>
              <a:clrTo>
                <a:srgbClr val="FFFFFF">
                  <a:alpha val="0"/>
                </a:srgbClr>
              </a:clrTo>
            </a:clrChange>
          </a:blip>
          <a:stretch>
            <a:fillRect/>
          </a:stretch>
        </p:blipFill>
        <p:spPr>
          <a:xfrm>
            <a:off x="2659582" y="1289422"/>
            <a:ext cx="3398809" cy="2564656"/>
          </a:xfrm>
          <a:prstGeom prst="rect">
            <a:avLst/>
          </a:prstGeom>
        </p:spPr>
      </p:pic>
      <p:cxnSp>
        <p:nvCxnSpPr>
          <p:cNvPr id="10" name="Straight Connector 9">
            <a:extLst>
              <a:ext uri="{FF2B5EF4-FFF2-40B4-BE49-F238E27FC236}">
                <a16:creationId xmlns:a16="http://schemas.microsoft.com/office/drawing/2014/main" id="{D67D9ECB-2CC2-4FA9-B02E-E858A72E75BA}"/>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A1B0080C-9C66-419D-9463-566EA62ABF05}"/>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Sun position matters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EBCA4772-C3CE-47F2-B2AE-F329BC5C5D06}"/>
              </a:ext>
            </a:extLst>
          </p:cNvPr>
          <p:cNvSpPr>
            <a:spLocks noGrp="1"/>
          </p:cNvSpPr>
          <p:nvPr>
            <p:ph type="sldNum" sz="quarter" idx="12"/>
          </p:nvPr>
        </p:nvSpPr>
        <p:spPr/>
        <p:txBody>
          <a:bodyPr/>
          <a:lstStyle/>
          <a:p>
            <a:fld id="{127DDC20-79C9-9647-820E-6D40A3D210C3}" type="slidenum">
              <a:rPr lang="en-US" smtClean="0"/>
              <a:pPr/>
              <a:t>26</a:t>
            </a:fld>
            <a:endParaRPr lang="en-US"/>
          </a:p>
        </p:txBody>
      </p:sp>
    </p:spTree>
    <p:extLst>
      <p:ext uri="{BB962C8B-B14F-4D97-AF65-F5344CB8AC3E}">
        <p14:creationId xmlns:p14="http://schemas.microsoft.com/office/powerpoint/2010/main" val="5554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9206" y="4218099"/>
            <a:ext cx="2932560" cy="265006"/>
          </a:xfrm>
        </p:spPr>
        <p:txBody>
          <a:bodyPr>
            <a:noAutofit/>
          </a:bodyPr>
          <a:lstStyle/>
          <a:p>
            <a:pPr marL="0" indent="0">
              <a:buNone/>
            </a:pPr>
            <a:r>
              <a:rPr lang="en-US" sz="1620" dirty="0"/>
              <a:t>Azimuth = 315, Altitude = 45</a:t>
            </a:r>
          </a:p>
        </p:txBody>
      </p:sp>
      <p:pic>
        <p:nvPicPr>
          <p:cNvPr id="7" name="Picture 6" descr="Hillshade example"/>
          <p:cNvPicPr>
            <a:picLocks noChangeAspect="1"/>
          </p:cNvPicPr>
          <p:nvPr/>
        </p:nvPicPr>
        <p:blipFill>
          <a:blip r:embed="rId3">
            <a:clrChange>
              <a:clrFrom>
                <a:srgbClr val="FFFFFF"/>
              </a:clrFrom>
              <a:clrTo>
                <a:srgbClr val="FFFFFF">
                  <a:alpha val="0"/>
                </a:srgbClr>
              </a:clrTo>
            </a:clrChange>
          </a:blip>
          <a:stretch>
            <a:fillRect/>
          </a:stretch>
        </p:blipFill>
        <p:spPr>
          <a:xfrm>
            <a:off x="307619" y="1594230"/>
            <a:ext cx="3398809" cy="2564656"/>
          </a:xfrm>
          <a:prstGeom prst="rect">
            <a:avLst/>
          </a:prstGeom>
        </p:spPr>
      </p:pic>
      <p:sp>
        <p:nvSpPr>
          <p:cNvPr id="9" name="Content Placeholder 2"/>
          <p:cNvSpPr txBox="1">
            <a:spLocks/>
          </p:cNvSpPr>
          <p:nvPr/>
        </p:nvSpPr>
        <p:spPr>
          <a:xfrm>
            <a:off x="4577835" y="4277311"/>
            <a:ext cx="6173808" cy="265006"/>
          </a:xfrm>
          <a:prstGeom prst="rect">
            <a:avLst/>
          </a:prstGeom>
        </p:spPr>
        <p:txBody>
          <a:bodyPr vert="horz" lIns="61738" tIns="30869" rIns="61738" bIns="30869" rtlCol="0">
            <a:normAutofit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buNone/>
            </a:pPr>
            <a:r>
              <a:rPr lang="en-US" sz="1620" dirty="0"/>
              <a:t>Azimuth = 315, Altitude = 10</a:t>
            </a:r>
          </a:p>
        </p:txBody>
      </p:sp>
      <p:pic>
        <p:nvPicPr>
          <p:cNvPr id="4" name="Picture 3" descr="Hillshade example"/>
          <p:cNvPicPr>
            <a:picLocks noChangeAspect="1"/>
          </p:cNvPicPr>
          <p:nvPr/>
        </p:nvPicPr>
        <p:blipFill>
          <a:blip r:embed="rId4">
            <a:clrChange>
              <a:clrFrom>
                <a:srgbClr val="FFFFFF"/>
              </a:clrFrom>
              <a:clrTo>
                <a:srgbClr val="FFFFFF">
                  <a:alpha val="0"/>
                </a:srgbClr>
              </a:clrTo>
            </a:clrChange>
          </a:blip>
          <a:stretch>
            <a:fillRect/>
          </a:stretch>
        </p:blipFill>
        <p:spPr>
          <a:xfrm>
            <a:off x="4114800" y="1655202"/>
            <a:ext cx="3425127" cy="2503684"/>
          </a:xfrm>
          <a:prstGeom prst="rect">
            <a:avLst/>
          </a:prstGeom>
        </p:spPr>
      </p:pic>
      <p:cxnSp>
        <p:nvCxnSpPr>
          <p:cNvPr id="8" name="Straight Connector 7">
            <a:extLst>
              <a:ext uri="{FF2B5EF4-FFF2-40B4-BE49-F238E27FC236}">
                <a16:creationId xmlns:a16="http://schemas.microsoft.com/office/drawing/2014/main" id="{BCBE3F53-1919-4704-944A-912D17163E7F}"/>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2D224D36-B8C5-4B69-A0B5-C40D7EBFA3C2}"/>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Sun position matters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B22ECAB2-689A-4613-B795-9CDACF846FAB}"/>
              </a:ext>
            </a:extLst>
          </p:cNvPr>
          <p:cNvSpPr>
            <a:spLocks noGrp="1"/>
          </p:cNvSpPr>
          <p:nvPr>
            <p:ph type="sldNum" sz="quarter" idx="12"/>
          </p:nvPr>
        </p:nvSpPr>
        <p:spPr/>
        <p:txBody>
          <a:bodyPr/>
          <a:lstStyle/>
          <a:p>
            <a:fld id="{127DDC20-79C9-9647-820E-6D40A3D210C3}" type="slidenum">
              <a:rPr lang="en-US" smtClean="0"/>
              <a:pPr/>
              <a:t>27</a:t>
            </a:fld>
            <a:endParaRPr lang="en-US"/>
          </a:p>
        </p:txBody>
      </p:sp>
    </p:spTree>
    <p:extLst>
      <p:ext uri="{BB962C8B-B14F-4D97-AF65-F5344CB8AC3E}">
        <p14:creationId xmlns:p14="http://schemas.microsoft.com/office/powerpoint/2010/main" val="86956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7" y="1645679"/>
            <a:ext cx="3769206" cy="2881110"/>
          </a:xfrm>
        </p:spPr>
        <p:txBody>
          <a:bodyPr/>
          <a:lstStyle/>
          <a:p>
            <a:pPr>
              <a:buFont typeface="Courier New" panose="02070309020205020404" pitchFamily="49" charset="0"/>
              <a:buChar char="o"/>
            </a:pPr>
            <a:r>
              <a:rPr lang="en-US" dirty="0"/>
              <a:t>Display slope using a white-black stretch</a:t>
            </a:r>
          </a:p>
          <a:p>
            <a:pPr>
              <a:buFont typeface="Courier New" panose="02070309020205020404" pitchFamily="49" charset="0"/>
              <a:buChar char="o"/>
            </a:pPr>
            <a:r>
              <a:rPr lang="en-US" dirty="0"/>
              <a:t>White = shallow slopes</a:t>
            </a:r>
          </a:p>
          <a:p>
            <a:pPr>
              <a:buFont typeface="Courier New" panose="02070309020205020404" pitchFamily="49" charset="0"/>
              <a:buChar char="o"/>
            </a:pPr>
            <a:r>
              <a:rPr lang="en-US" dirty="0"/>
              <a:t>Black = steep slopes</a:t>
            </a:r>
          </a:p>
        </p:txBody>
      </p:sp>
      <p:pic>
        <p:nvPicPr>
          <p:cNvPr id="4" name="Picture 3" descr="A picture containing text, book&#10;&#10;Description generated with very high confidence"/>
          <p:cNvPicPr/>
          <p:nvPr/>
        </p:nvPicPr>
        <p:blipFill>
          <a:blip r:embed="rId3" cstate="print">
            <a:extLst>
              <a:ext uri="{28A0092B-C50C-407E-A947-70E740481C1C}">
                <a14:useLocalDpi xmlns:a14="http://schemas.microsoft.com/office/drawing/2010/main" val="0"/>
              </a:ext>
            </a:extLst>
          </a:blip>
          <a:stretch>
            <a:fillRect/>
          </a:stretch>
        </p:blipFill>
        <p:spPr>
          <a:xfrm>
            <a:off x="4166249" y="1228082"/>
            <a:ext cx="3873576" cy="2993329"/>
          </a:xfrm>
          <a:prstGeom prst="rect">
            <a:avLst/>
          </a:prstGeom>
        </p:spPr>
      </p:pic>
      <p:sp>
        <p:nvSpPr>
          <p:cNvPr id="5" name="TextBox 4"/>
          <p:cNvSpPr txBox="1"/>
          <p:nvPr/>
        </p:nvSpPr>
        <p:spPr>
          <a:xfrm>
            <a:off x="5246665" y="4318299"/>
            <a:ext cx="2263730" cy="316690"/>
          </a:xfrm>
          <a:prstGeom prst="rect">
            <a:avLst/>
          </a:prstGeom>
          <a:noFill/>
        </p:spPr>
        <p:txBody>
          <a:bodyPr wrap="square" rtlCol="0">
            <a:spAutoFit/>
          </a:bodyPr>
          <a:lstStyle/>
          <a:p>
            <a:pPr>
              <a:lnSpc>
                <a:spcPct val="90000"/>
              </a:lnSpc>
            </a:pPr>
            <a:r>
              <a:rPr lang="en-US" sz="1620" dirty="0"/>
              <a:t>Map by Miles Reed</a:t>
            </a:r>
          </a:p>
        </p:txBody>
      </p:sp>
      <p:cxnSp>
        <p:nvCxnSpPr>
          <p:cNvPr id="6" name="Straight Connector 5">
            <a:extLst>
              <a:ext uri="{FF2B5EF4-FFF2-40B4-BE49-F238E27FC236}">
                <a16:creationId xmlns:a16="http://schemas.microsoft.com/office/drawing/2014/main" id="{28B1ADCA-112E-4439-878D-F9469C4502A2}"/>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418B3C91-CB81-4516-B334-3BE42E32459A}"/>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err="1">
                <a:solidFill>
                  <a:srgbClr val="7030A0"/>
                </a:solidFill>
              </a:rPr>
              <a:t>Slopeshade</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6102B908-32DB-4FEF-952C-270D9E6F0904}"/>
              </a:ext>
            </a:extLst>
          </p:cNvPr>
          <p:cNvSpPr>
            <a:spLocks noGrp="1"/>
          </p:cNvSpPr>
          <p:nvPr>
            <p:ph type="sldNum" sz="quarter" idx="12"/>
          </p:nvPr>
        </p:nvSpPr>
        <p:spPr/>
        <p:txBody>
          <a:bodyPr/>
          <a:lstStyle/>
          <a:p>
            <a:fld id="{127DDC20-79C9-9647-820E-6D40A3D210C3}" type="slidenum">
              <a:rPr lang="en-US" smtClean="0"/>
              <a:pPr/>
              <a:t>28</a:t>
            </a:fld>
            <a:endParaRPr lang="en-US"/>
          </a:p>
        </p:txBody>
      </p:sp>
    </p:spTree>
    <p:extLst>
      <p:ext uri="{BB962C8B-B14F-4D97-AF65-F5344CB8AC3E}">
        <p14:creationId xmlns:p14="http://schemas.microsoft.com/office/powerpoint/2010/main" val="409466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7" y="1131194"/>
            <a:ext cx="3856452" cy="3737367"/>
          </a:xfrm>
        </p:spPr>
        <p:txBody>
          <a:bodyPr>
            <a:normAutofit fontScale="85000" lnSpcReduction="10000"/>
          </a:bodyPr>
          <a:lstStyle/>
          <a:p>
            <a:pPr>
              <a:buFont typeface="Courier New" panose="02070309020205020404" pitchFamily="49" charset="0"/>
              <a:buChar char="o"/>
            </a:pPr>
            <a:r>
              <a:rPr lang="en-US" dirty="0"/>
              <a:t>Topographic contours are connected lines of uniform elevation that run at right angles to the local slope</a:t>
            </a:r>
          </a:p>
          <a:p>
            <a:pPr lvl="1">
              <a:buFont typeface="Wingdings" panose="05000000000000000000" pitchFamily="2" charset="2"/>
              <a:buChar char="ü"/>
            </a:pPr>
            <a:r>
              <a:rPr lang="en-US" dirty="0"/>
              <a:t>Steep areas and cliffs are depicted by an increase in contour density</a:t>
            </a:r>
          </a:p>
          <a:p>
            <a:pPr lvl="1">
              <a:buFont typeface="Wingdings" panose="05000000000000000000" pitchFamily="2" charset="2"/>
              <a:buChar char="ü"/>
            </a:pPr>
            <a:r>
              <a:rPr lang="en-US" dirty="0"/>
              <a:t>Peaks, such as the top of Washington’s column, D appear as concentric rings</a:t>
            </a:r>
          </a:p>
        </p:txBody>
      </p:sp>
      <p:cxnSp>
        <p:nvCxnSpPr>
          <p:cNvPr id="7" name="Straight Connector 6">
            <a:extLst>
              <a:ext uri="{FF2B5EF4-FFF2-40B4-BE49-F238E27FC236}">
                <a16:creationId xmlns:a16="http://schemas.microsoft.com/office/drawing/2014/main" id="{93CC106E-4E47-4850-988E-7A917B662301}"/>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3A9BBAFF-8D2B-4F41-97C8-9A26BC321D7A}"/>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Contours</a:t>
            </a:r>
            <a:endParaRPr lang="en-US" sz="2600" dirty="0">
              <a:solidFill>
                <a:srgbClr val="7030A0"/>
              </a:solidFill>
            </a:endParaRPr>
          </a:p>
        </p:txBody>
      </p:sp>
      <p:pic>
        <p:nvPicPr>
          <p:cNvPr id="4" name="Picture 3" descr="Diagram&#10;&#10;Description automatically generated">
            <a:extLst>
              <a:ext uri="{FF2B5EF4-FFF2-40B4-BE49-F238E27FC236}">
                <a16:creationId xmlns:a16="http://schemas.microsoft.com/office/drawing/2014/main" id="{775CDE78-2F3F-4596-9DA2-60CD3E97D5F4}"/>
              </a:ext>
            </a:extLst>
          </p:cNvPr>
          <p:cNvPicPr>
            <a:picLocks noChangeAspect="1"/>
          </p:cNvPicPr>
          <p:nvPr/>
        </p:nvPicPr>
        <p:blipFill>
          <a:blip r:embed="rId3"/>
          <a:stretch>
            <a:fillRect/>
          </a:stretch>
        </p:blipFill>
        <p:spPr>
          <a:xfrm>
            <a:off x="4263083" y="1260388"/>
            <a:ext cx="3116710" cy="3364127"/>
          </a:xfrm>
          <a:prstGeom prst="rect">
            <a:avLst/>
          </a:prstGeom>
        </p:spPr>
      </p:pic>
      <p:sp>
        <p:nvSpPr>
          <p:cNvPr id="9" name="TextBox 8">
            <a:extLst>
              <a:ext uri="{FF2B5EF4-FFF2-40B4-BE49-F238E27FC236}">
                <a16:creationId xmlns:a16="http://schemas.microsoft.com/office/drawing/2014/main" id="{6BC86B60-F079-4EC0-875F-926B53141D3D}"/>
              </a:ext>
            </a:extLst>
          </p:cNvPr>
          <p:cNvSpPr txBox="1"/>
          <p:nvPr/>
        </p:nvSpPr>
        <p:spPr>
          <a:xfrm>
            <a:off x="6264969" y="4761557"/>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sp>
        <p:nvSpPr>
          <p:cNvPr id="2" name="Slide Number Placeholder 1">
            <a:extLst>
              <a:ext uri="{FF2B5EF4-FFF2-40B4-BE49-F238E27FC236}">
                <a16:creationId xmlns:a16="http://schemas.microsoft.com/office/drawing/2014/main" id="{B9C52156-B4DA-46CB-96E7-2B0BD720D2CA}"/>
              </a:ext>
            </a:extLst>
          </p:cNvPr>
          <p:cNvSpPr>
            <a:spLocks noGrp="1"/>
          </p:cNvSpPr>
          <p:nvPr>
            <p:ph type="sldNum" sz="quarter" idx="12"/>
          </p:nvPr>
        </p:nvSpPr>
        <p:spPr/>
        <p:txBody>
          <a:bodyPr/>
          <a:lstStyle/>
          <a:p>
            <a:fld id="{127DDC20-79C9-9647-820E-6D40A3D210C3}" type="slidenum">
              <a:rPr lang="en-US" smtClean="0"/>
              <a:pPr/>
              <a:t>29</a:t>
            </a:fld>
            <a:endParaRPr lang="en-US"/>
          </a:p>
        </p:txBody>
      </p:sp>
    </p:spTree>
    <p:extLst>
      <p:ext uri="{BB962C8B-B14F-4D97-AF65-F5344CB8AC3E}">
        <p14:creationId xmlns:p14="http://schemas.microsoft.com/office/powerpoint/2010/main" val="389714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742DAB-B0CC-52A2-9F6B-6386F3CF2F21}"/>
              </a:ext>
            </a:extLst>
          </p:cNvPr>
          <p:cNvSpPr>
            <a:spLocks noGrp="1"/>
          </p:cNvSpPr>
          <p:nvPr>
            <p:ph type="sldNum" sz="quarter" idx="12"/>
          </p:nvPr>
        </p:nvSpPr>
        <p:spPr/>
        <p:txBody>
          <a:bodyPr/>
          <a:lstStyle/>
          <a:p>
            <a:fld id="{127DDC20-79C9-9647-820E-6D40A3D210C3}" type="slidenum">
              <a:rPr lang="en-US" smtClean="0"/>
              <a:pPr/>
              <a:t>3</a:t>
            </a:fld>
            <a:endParaRPr lang="en-US"/>
          </a:p>
        </p:txBody>
      </p:sp>
      <p:pic>
        <p:nvPicPr>
          <p:cNvPr id="6" name="Picture 5">
            <a:extLst>
              <a:ext uri="{FF2B5EF4-FFF2-40B4-BE49-F238E27FC236}">
                <a16:creationId xmlns:a16="http://schemas.microsoft.com/office/drawing/2014/main" id="{163F1BAB-E183-222B-6AB8-EF566CA7E3D7}"/>
              </a:ext>
            </a:extLst>
          </p:cNvPr>
          <p:cNvPicPr>
            <a:picLocks noChangeAspect="1"/>
          </p:cNvPicPr>
          <p:nvPr/>
        </p:nvPicPr>
        <p:blipFill>
          <a:blip r:embed="rId2"/>
          <a:stretch>
            <a:fillRect/>
          </a:stretch>
        </p:blipFill>
        <p:spPr>
          <a:xfrm>
            <a:off x="60116" y="1139201"/>
            <a:ext cx="5160715" cy="4004299"/>
          </a:xfrm>
          <a:prstGeom prst="rect">
            <a:avLst/>
          </a:prstGeom>
        </p:spPr>
      </p:pic>
      <p:sp>
        <p:nvSpPr>
          <p:cNvPr id="9" name="TextBox 8">
            <a:extLst>
              <a:ext uri="{FF2B5EF4-FFF2-40B4-BE49-F238E27FC236}">
                <a16:creationId xmlns:a16="http://schemas.microsoft.com/office/drawing/2014/main" id="{2A922142-56B5-B752-261B-12A16592E4D4}"/>
              </a:ext>
            </a:extLst>
          </p:cNvPr>
          <p:cNvSpPr txBox="1"/>
          <p:nvPr/>
        </p:nvSpPr>
        <p:spPr>
          <a:xfrm>
            <a:off x="123371" y="231275"/>
            <a:ext cx="8106229" cy="369332"/>
          </a:xfrm>
          <a:prstGeom prst="rect">
            <a:avLst/>
          </a:prstGeom>
          <a:noFill/>
        </p:spPr>
        <p:txBody>
          <a:bodyPr wrap="square" rtlCol="0">
            <a:spAutoFit/>
          </a:bodyPr>
          <a:lstStyle/>
          <a:p>
            <a:r>
              <a:rPr lang="en-US" altLang="zh-CN" dirty="0"/>
              <a:t>Example: </a:t>
            </a:r>
            <a:r>
              <a:rPr lang="en-US" altLang="zh-CN" dirty="0" err="1"/>
              <a:t>hillshade</a:t>
            </a:r>
            <a:r>
              <a:rPr lang="en-US" altLang="zh-CN" dirty="0"/>
              <a:t> map, created from a Digital Elevation Model (DEM)</a:t>
            </a:r>
            <a:endParaRPr lang="zh-CN" altLang="en-US" dirty="0"/>
          </a:p>
        </p:txBody>
      </p:sp>
      <p:sp>
        <p:nvSpPr>
          <p:cNvPr id="11" name="TextBox 10">
            <a:extLst>
              <a:ext uri="{FF2B5EF4-FFF2-40B4-BE49-F238E27FC236}">
                <a16:creationId xmlns:a16="http://schemas.microsoft.com/office/drawing/2014/main" id="{A8B048AF-612E-1269-4D49-F2D43D5AE61F}"/>
              </a:ext>
            </a:extLst>
          </p:cNvPr>
          <p:cNvSpPr txBox="1"/>
          <p:nvPr/>
        </p:nvSpPr>
        <p:spPr>
          <a:xfrm>
            <a:off x="5220831" y="1914265"/>
            <a:ext cx="2948653" cy="1815882"/>
          </a:xfrm>
          <a:prstGeom prst="rect">
            <a:avLst/>
          </a:prstGeom>
          <a:noFill/>
        </p:spPr>
        <p:txBody>
          <a:bodyPr wrap="square">
            <a:spAutoFit/>
          </a:bodyPr>
          <a:lstStyle/>
          <a:p>
            <a:pPr>
              <a:buNone/>
            </a:pPr>
            <a:r>
              <a:rPr lang="en-US" altLang="zh-CN" sz="1400" dirty="0"/>
              <a:t>The computer simulates sunlight coming from the </a:t>
            </a:r>
            <a:r>
              <a:rPr lang="en-US" altLang="zh-CN" sz="1400" b="1" dirty="0"/>
              <a:t>upper-left direction</a:t>
            </a:r>
            <a:r>
              <a:rPr lang="en-US" altLang="zh-CN" sz="1400" dirty="0"/>
              <a:t>.</a:t>
            </a:r>
          </a:p>
          <a:p>
            <a:pPr>
              <a:buNone/>
            </a:pPr>
            <a:endParaRPr lang="en-US" altLang="zh-CN" sz="1400" dirty="0"/>
          </a:p>
          <a:p>
            <a:pPr>
              <a:buNone/>
            </a:pPr>
            <a:endParaRPr lang="en-US" altLang="zh-CN" sz="1400" dirty="0"/>
          </a:p>
          <a:p>
            <a:pPr>
              <a:buFont typeface="Arial" panose="020B0604020202020204" pitchFamily="34" charset="0"/>
              <a:buChar char="•"/>
            </a:pPr>
            <a:r>
              <a:rPr lang="en-US" altLang="zh-CN" sz="1400" b="1" dirty="0"/>
              <a:t>Bright areas</a:t>
            </a:r>
            <a:r>
              <a:rPr lang="en-US" altLang="zh-CN" sz="1400" dirty="0"/>
              <a:t>: slopes facing the light</a:t>
            </a:r>
          </a:p>
          <a:p>
            <a:pPr>
              <a:buFont typeface="Arial" panose="020B0604020202020204" pitchFamily="34" charset="0"/>
              <a:buChar char="•"/>
            </a:pPr>
            <a:r>
              <a:rPr lang="en-US" altLang="zh-CN" sz="1400" b="1" dirty="0"/>
              <a:t>Dark areas</a:t>
            </a:r>
            <a:r>
              <a:rPr lang="en-US" altLang="zh-CN" sz="1400" dirty="0"/>
              <a:t>: slopes facing away from the light</a:t>
            </a:r>
          </a:p>
          <a:p>
            <a:pPr>
              <a:buFont typeface="Arial" panose="020B0604020202020204" pitchFamily="34" charset="0"/>
              <a:buChar char="•"/>
            </a:pPr>
            <a:r>
              <a:rPr lang="en-US" altLang="zh-CN" sz="1400" b="1" dirty="0"/>
              <a:t>Gray areas:</a:t>
            </a:r>
            <a:r>
              <a:rPr lang="en-US" altLang="zh-CN" sz="1400" dirty="0"/>
              <a:t> relatively flat terrain</a:t>
            </a:r>
          </a:p>
        </p:txBody>
      </p:sp>
      <p:sp>
        <p:nvSpPr>
          <p:cNvPr id="12" name="Arrow: Right 11">
            <a:extLst>
              <a:ext uri="{FF2B5EF4-FFF2-40B4-BE49-F238E27FC236}">
                <a16:creationId xmlns:a16="http://schemas.microsoft.com/office/drawing/2014/main" id="{70A94539-86AB-E01A-CB2E-99D12950B8CE}"/>
              </a:ext>
            </a:extLst>
          </p:cNvPr>
          <p:cNvSpPr/>
          <p:nvPr/>
        </p:nvSpPr>
        <p:spPr>
          <a:xfrm rot="2593350">
            <a:off x="268513" y="1119550"/>
            <a:ext cx="616857" cy="275772"/>
          </a:xfrm>
          <a:prstGeom prst="right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466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069" y="1542782"/>
            <a:ext cx="4634240" cy="2881110"/>
          </a:xfrm>
        </p:spPr>
        <p:txBody>
          <a:bodyPr>
            <a:normAutofit lnSpcReduction="10000"/>
          </a:bodyPr>
          <a:lstStyle/>
          <a:p>
            <a:pPr>
              <a:buFont typeface="Courier New" panose="02070309020205020404" pitchFamily="49" charset="0"/>
              <a:buChar char="o"/>
            </a:pPr>
            <a:r>
              <a:rPr lang="en-US" dirty="0"/>
              <a:t>Contour lines from raster-based elevation data</a:t>
            </a:r>
          </a:p>
          <a:p>
            <a:pPr>
              <a:buFont typeface="Courier New" panose="02070309020205020404" pitchFamily="49" charset="0"/>
              <a:buChar char="o"/>
            </a:pPr>
            <a:r>
              <a:rPr lang="en-US" dirty="0"/>
              <a:t>Raster </a:t>
            </a:r>
            <a:r>
              <a:rPr lang="en-US" dirty="0">
                <a:sym typeface="Wingdings" panose="05000000000000000000" pitchFamily="2" charset="2"/>
              </a:rPr>
              <a:t> vector</a:t>
            </a:r>
          </a:p>
          <a:p>
            <a:pPr>
              <a:buFont typeface="Courier New" panose="02070309020205020404" pitchFamily="49" charset="0"/>
              <a:buChar char="o"/>
            </a:pPr>
            <a:r>
              <a:rPr lang="en-US" dirty="0">
                <a:sym typeface="Wingdings" panose="05000000000000000000" pitchFamily="2" charset="2"/>
              </a:rPr>
              <a:t>Must define an interval</a:t>
            </a:r>
          </a:p>
          <a:p>
            <a:pPr>
              <a:buFont typeface="Courier New" panose="02070309020205020404" pitchFamily="49" charset="0"/>
              <a:buChar char="o"/>
            </a:pPr>
            <a:r>
              <a:rPr lang="en-US" dirty="0">
                <a:sym typeface="Wingdings" panose="05000000000000000000" pitchFamily="2" charset="2"/>
              </a:rPr>
              <a:t>May require some smoothing</a:t>
            </a:r>
            <a:endParaRPr lang="en-US" dirty="0"/>
          </a:p>
        </p:txBody>
      </p:sp>
      <p:pic>
        <p:nvPicPr>
          <p:cNvPr id="5" name="Picture 4" descr="Contours example"/>
          <p:cNvPicPr>
            <a:picLocks noChangeAspect="1"/>
          </p:cNvPicPr>
          <p:nvPr/>
        </p:nvPicPr>
        <p:blipFill>
          <a:blip r:embed="rId3"/>
          <a:stretch>
            <a:fillRect/>
          </a:stretch>
        </p:blipFill>
        <p:spPr>
          <a:xfrm>
            <a:off x="5331203" y="3119324"/>
            <a:ext cx="1706509" cy="1706509"/>
          </a:xfrm>
          <a:prstGeom prst="rect">
            <a:avLst/>
          </a:prstGeom>
        </p:spPr>
      </p:pic>
      <p:pic>
        <p:nvPicPr>
          <p:cNvPr id="6" name="Picture 5" descr="Contours window"/>
          <p:cNvPicPr>
            <a:picLocks noChangeAspect="1"/>
          </p:cNvPicPr>
          <p:nvPr/>
        </p:nvPicPr>
        <p:blipFill>
          <a:blip r:embed="rId4"/>
          <a:stretch>
            <a:fillRect/>
          </a:stretch>
        </p:blipFill>
        <p:spPr>
          <a:xfrm>
            <a:off x="5092322" y="1120921"/>
            <a:ext cx="2303921" cy="1671683"/>
          </a:xfrm>
          <a:prstGeom prst="rect">
            <a:avLst/>
          </a:prstGeom>
        </p:spPr>
      </p:pic>
      <p:cxnSp>
        <p:nvCxnSpPr>
          <p:cNvPr id="7" name="Straight Connector 6">
            <a:extLst>
              <a:ext uri="{FF2B5EF4-FFF2-40B4-BE49-F238E27FC236}">
                <a16:creationId xmlns:a16="http://schemas.microsoft.com/office/drawing/2014/main" id="{93CC106E-4E47-4850-988E-7A917B662301}"/>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3A9BBAFF-8D2B-4F41-97C8-9A26BC321D7A}"/>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Contours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C7DCFDA2-2AA7-4473-9163-1383CFB95EAD}"/>
              </a:ext>
            </a:extLst>
          </p:cNvPr>
          <p:cNvSpPr>
            <a:spLocks noGrp="1"/>
          </p:cNvSpPr>
          <p:nvPr>
            <p:ph type="sldNum" sz="quarter" idx="12"/>
          </p:nvPr>
        </p:nvSpPr>
        <p:spPr/>
        <p:txBody>
          <a:bodyPr/>
          <a:lstStyle/>
          <a:p>
            <a:fld id="{127DDC20-79C9-9647-820E-6D40A3D210C3}" type="slidenum">
              <a:rPr lang="en-US" smtClean="0"/>
              <a:pPr/>
              <a:t>30</a:t>
            </a:fld>
            <a:endParaRPr lang="en-US"/>
          </a:p>
        </p:txBody>
      </p:sp>
    </p:spTree>
    <p:extLst>
      <p:ext uri="{BB962C8B-B14F-4D97-AF65-F5344CB8AC3E}">
        <p14:creationId xmlns:p14="http://schemas.microsoft.com/office/powerpoint/2010/main" val="399062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Vector </a:t>
            </a:r>
            <a:r>
              <a:rPr lang="en-US" dirty="0">
                <a:sym typeface="Wingdings" panose="05000000000000000000" pitchFamily="2" charset="2"/>
              </a:rPr>
              <a:t> Raster</a:t>
            </a:r>
            <a:endParaRPr lang="en-US" dirty="0"/>
          </a:p>
        </p:txBody>
      </p:sp>
      <p:pic>
        <p:nvPicPr>
          <p:cNvPr id="5" name="Picture 4" descr="Topo to Raster example"/>
          <p:cNvPicPr>
            <a:picLocks noChangeAspect="1"/>
          </p:cNvPicPr>
          <p:nvPr/>
        </p:nvPicPr>
        <p:blipFill>
          <a:blip r:embed="rId3"/>
          <a:stretch>
            <a:fillRect/>
          </a:stretch>
        </p:blipFill>
        <p:spPr>
          <a:xfrm>
            <a:off x="4759912" y="1063229"/>
            <a:ext cx="2784577" cy="4038699"/>
          </a:xfrm>
          <a:prstGeom prst="rect">
            <a:avLst/>
          </a:prstGeom>
        </p:spPr>
      </p:pic>
      <p:cxnSp>
        <p:nvCxnSpPr>
          <p:cNvPr id="6" name="Straight Connector 5">
            <a:extLst>
              <a:ext uri="{FF2B5EF4-FFF2-40B4-BE49-F238E27FC236}">
                <a16:creationId xmlns:a16="http://schemas.microsoft.com/office/drawing/2014/main" id="{96C2BA2A-4345-4813-94D5-E58EDF0477CC}"/>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0DEC5C2E-432C-47E7-8789-4416BFE29593}"/>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Contours to DEM</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16C6F00D-D4B3-4CF1-9C2A-4ABAA682500A}"/>
              </a:ext>
            </a:extLst>
          </p:cNvPr>
          <p:cNvSpPr>
            <a:spLocks noGrp="1"/>
          </p:cNvSpPr>
          <p:nvPr>
            <p:ph type="sldNum" sz="quarter" idx="12"/>
          </p:nvPr>
        </p:nvSpPr>
        <p:spPr/>
        <p:txBody>
          <a:bodyPr/>
          <a:lstStyle/>
          <a:p>
            <a:fld id="{127DDC20-79C9-9647-820E-6D40A3D210C3}" type="slidenum">
              <a:rPr lang="en-US" smtClean="0"/>
              <a:pPr/>
              <a:t>31</a:t>
            </a:fld>
            <a:endParaRPr lang="en-US"/>
          </a:p>
        </p:txBody>
      </p:sp>
    </p:spTree>
    <p:extLst>
      <p:ext uri="{BB962C8B-B14F-4D97-AF65-F5344CB8AC3E}">
        <p14:creationId xmlns:p14="http://schemas.microsoft.com/office/powerpoint/2010/main" val="117133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F10680-72D7-4312-A89B-AB9F5EFB50C0}"/>
              </a:ext>
            </a:extLst>
          </p:cNvPr>
          <p:cNvSpPr>
            <a:spLocks noGrp="1"/>
          </p:cNvSpPr>
          <p:nvPr>
            <p:ph idx="1"/>
          </p:nvPr>
        </p:nvSpPr>
        <p:spPr>
          <a:xfrm>
            <a:off x="411480" y="996951"/>
            <a:ext cx="7406640" cy="3394472"/>
          </a:xfrm>
        </p:spPr>
        <p:txBody>
          <a:bodyPr>
            <a:normAutofit/>
          </a:bodyPr>
          <a:lstStyle/>
          <a:p>
            <a:r>
              <a:rPr lang="en-US" altLang="zh-CN" dirty="0" err="1"/>
              <a:t>Ttwo</a:t>
            </a:r>
            <a:r>
              <a:rPr lang="en-US" altLang="zh-CN" dirty="0"/>
              <a:t> other local topographic indices that are important in terrain analysis and may be derived from gridded elevation data. Profile and plan curvature are helpful in measuring and predicting soil water content, overland flow, rainfall-runoff response in small catchments, and the distribution of vegetation. </a:t>
            </a:r>
            <a:endParaRPr lang="zh-CN" altLang="en-US" dirty="0"/>
          </a:p>
        </p:txBody>
      </p:sp>
      <p:sp>
        <p:nvSpPr>
          <p:cNvPr id="4" name="Slide Number Placeholder 3">
            <a:extLst>
              <a:ext uri="{FF2B5EF4-FFF2-40B4-BE49-F238E27FC236}">
                <a16:creationId xmlns:a16="http://schemas.microsoft.com/office/drawing/2014/main" id="{EEABFE97-5DD5-CFAF-7B90-F9BC689F6733}"/>
              </a:ext>
            </a:extLst>
          </p:cNvPr>
          <p:cNvSpPr>
            <a:spLocks noGrp="1"/>
          </p:cNvSpPr>
          <p:nvPr>
            <p:ph type="sldNum" sz="quarter" idx="12"/>
          </p:nvPr>
        </p:nvSpPr>
        <p:spPr/>
        <p:txBody>
          <a:bodyPr/>
          <a:lstStyle/>
          <a:p>
            <a:fld id="{127DDC20-79C9-9647-820E-6D40A3D210C3}" type="slidenum">
              <a:rPr lang="en-US" smtClean="0"/>
              <a:pPr/>
              <a:t>32</a:t>
            </a:fld>
            <a:endParaRPr lang="en-US"/>
          </a:p>
        </p:txBody>
      </p:sp>
      <p:sp>
        <p:nvSpPr>
          <p:cNvPr id="5" name="Title 1">
            <a:extLst>
              <a:ext uri="{FF2B5EF4-FFF2-40B4-BE49-F238E27FC236}">
                <a16:creationId xmlns:a16="http://schemas.microsoft.com/office/drawing/2014/main" id="{60EA39C5-E736-644F-1F36-EA0E76C2E163}"/>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Surface Curvature</a:t>
            </a:r>
            <a:endParaRPr lang="en-US" sz="2600" dirty="0">
              <a:solidFill>
                <a:srgbClr val="7030A0"/>
              </a:solidFill>
            </a:endParaRPr>
          </a:p>
        </p:txBody>
      </p:sp>
    </p:spTree>
    <p:extLst>
      <p:ext uri="{BB962C8B-B14F-4D97-AF65-F5344CB8AC3E}">
        <p14:creationId xmlns:p14="http://schemas.microsoft.com/office/powerpoint/2010/main" val="3232806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735" y="1351702"/>
            <a:ext cx="4141196" cy="2881110"/>
          </a:xfrm>
        </p:spPr>
        <p:txBody>
          <a:bodyPr>
            <a:normAutofit fontScale="77500" lnSpcReduction="20000"/>
          </a:bodyPr>
          <a:lstStyle/>
          <a:p>
            <a:pPr>
              <a:buFont typeface="Courier New" panose="02070309020205020404" pitchFamily="49" charset="0"/>
              <a:buChar char="o"/>
            </a:pPr>
            <a:r>
              <a:rPr lang="en-US" dirty="0"/>
              <a:t>Concavity/convexity of a surface</a:t>
            </a:r>
          </a:p>
          <a:p>
            <a:pPr marL="0" indent="0">
              <a:buNone/>
            </a:pPr>
            <a:endParaRPr lang="en-US" dirty="0"/>
          </a:p>
          <a:p>
            <a:pPr>
              <a:buFont typeface="Courier New" panose="02070309020205020404" pitchFamily="49" charset="0"/>
              <a:buChar char="o"/>
            </a:pPr>
            <a:r>
              <a:rPr lang="en-US" b="1" dirty="0">
                <a:solidFill>
                  <a:srgbClr val="E3874F"/>
                </a:solidFill>
              </a:rPr>
              <a:t>Profile Curvature: </a:t>
            </a:r>
            <a:r>
              <a:rPr lang="en-US" dirty="0"/>
              <a:t>curvature in direction of steepest downhill slope</a:t>
            </a:r>
          </a:p>
          <a:p>
            <a:pPr marL="0" indent="0">
              <a:buNone/>
            </a:pPr>
            <a:endParaRPr lang="en-US" dirty="0"/>
          </a:p>
          <a:p>
            <a:pPr>
              <a:buFont typeface="Courier New" panose="02070309020205020404" pitchFamily="49" charset="0"/>
              <a:buChar char="o"/>
            </a:pPr>
            <a:r>
              <a:rPr lang="en-US" b="1" dirty="0">
                <a:solidFill>
                  <a:srgbClr val="E3874F"/>
                </a:solidFill>
              </a:rPr>
              <a:t>Planar Curvature: </a:t>
            </a:r>
            <a:r>
              <a:rPr lang="en-US" dirty="0"/>
              <a:t>curvature perpendicular to direction of slope</a:t>
            </a:r>
          </a:p>
        </p:txBody>
      </p:sp>
      <p:cxnSp>
        <p:nvCxnSpPr>
          <p:cNvPr id="6" name="Straight Connector 5">
            <a:extLst>
              <a:ext uri="{FF2B5EF4-FFF2-40B4-BE49-F238E27FC236}">
                <a16:creationId xmlns:a16="http://schemas.microsoft.com/office/drawing/2014/main" id="{5ED51BAC-9E3F-442D-BA58-39E3636ADD5D}"/>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31E024F1-B6AB-4D1E-8F43-559D10D1E592}"/>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Surface Curvature</a:t>
            </a:r>
            <a:endParaRPr lang="en-US" sz="2600" dirty="0">
              <a:solidFill>
                <a:srgbClr val="7030A0"/>
              </a:solidFill>
            </a:endParaRPr>
          </a:p>
        </p:txBody>
      </p:sp>
      <p:pic>
        <p:nvPicPr>
          <p:cNvPr id="10" name="Picture 9" descr="A picture containing diagram&#10;&#10;Description automatically generated">
            <a:extLst>
              <a:ext uri="{FF2B5EF4-FFF2-40B4-BE49-F238E27FC236}">
                <a16:creationId xmlns:a16="http://schemas.microsoft.com/office/drawing/2014/main" id="{6A40D38B-E07E-48D0-B487-00113EC45B9A}"/>
              </a:ext>
            </a:extLst>
          </p:cNvPr>
          <p:cNvPicPr>
            <a:picLocks noChangeAspect="1"/>
          </p:cNvPicPr>
          <p:nvPr/>
        </p:nvPicPr>
        <p:blipFill>
          <a:blip r:embed="rId3"/>
          <a:stretch>
            <a:fillRect/>
          </a:stretch>
        </p:blipFill>
        <p:spPr>
          <a:xfrm>
            <a:off x="4532124" y="1638451"/>
            <a:ext cx="2921806" cy="2689771"/>
          </a:xfrm>
          <a:prstGeom prst="rect">
            <a:avLst/>
          </a:prstGeom>
        </p:spPr>
      </p:pic>
      <p:sp>
        <p:nvSpPr>
          <p:cNvPr id="11" name="TextBox 10">
            <a:extLst>
              <a:ext uri="{FF2B5EF4-FFF2-40B4-BE49-F238E27FC236}">
                <a16:creationId xmlns:a16="http://schemas.microsoft.com/office/drawing/2014/main" id="{965B34C7-24CA-4EBF-8794-666D20DFBA8E}"/>
              </a:ext>
            </a:extLst>
          </p:cNvPr>
          <p:cNvSpPr txBox="1"/>
          <p:nvPr/>
        </p:nvSpPr>
        <p:spPr>
          <a:xfrm>
            <a:off x="6425491" y="478169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sp>
        <p:nvSpPr>
          <p:cNvPr id="2" name="Slide Number Placeholder 1">
            <a:extLst>
              <a:ext uri="{FF2B5EF4-FFF2-40B4-BE49-F238E27FC236}">
                <a16:creationId xmlns:a16="http://schemas.microsoft.com/office/drawing/2014/main" id="{BAA50CD0-CC0F-4FA0-A556-A662F73CBB7D}"/>
              </a:ext>
            </a:extLst>
          </p:cNvPr>
          <p:cNvSpPr>
            <a:spLocks noGrp="1"/>
          </p:cNvSpPr>
          <p:nvPr>
            <p:ph type="sldNum" sz="quarter" idx="12"/>
          </p:nvPr>
        </p:nvSpPr>
        <p:spPr/>
        <p:txBody>
          <a:bodyPr/>
          <a:lstStyle/>
          <a:p>
            <a:fld id="{127DDC20-79C9-9647-820E-6D40A3D210C3}" type="slidenum">
              <a:rPr lang="en-US" smtClean="0"/>
              <a:pPr/>
              <a:t>33</a:t>
            </a:fld>
            <a:endParaRPr lang="en-US"/>
          </a:p>
        </p:txBody>
      </p:sp>
    </p:spTree>
    <p:extLst>
      <p:ext uri="{BB962C8B-B14F-4D97-AF65-F5344CB8AC3E}">
        <p14:creationId xmlns:p14="http://schemas.microsoft.com/office/powerpoint/2010/main" val="309740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ECE97-FFD6-DAEC-1818-76F461869C3B}"/>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F7AA044-6D9E-98F4-9292-13936D1366D1}"/>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1E29E07E-9A9A-E9B6-FCA8-6CE35EA8782D}"/>
              </a:ext>
            </a:extLst>
          </p:cNvPr>
          <p:cNvSpPr txBox="1">
            <a:spLocks/>
          </p:cNvSpPr>
          <p:nvPr/>
        </p:nvSpPr>
        <p:spPr>
          <a:xfrm>
            <a:off x="76200" y="1306"/>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Surface Curvature</a:t>
            </a:r>
            <a:endParaRPr lang="en-US" sz="2600" dirty="0">
              <a:solidFill>
                <a:srgbClr val="7030A0"/>
              </a:solidFill>
            </a:endParaRPr>
          </a:p>
        </p:txBody>
      </p:sp>
      <p:sp>
        <p:nvSpPr>
          <p:cNvPr id="8" name="TextBox 7">
            <a:extLst>
              <a:ext uri="{FF2B5EF4-FFF2-40B4-BE49-F238E27FC236}">
                <a16:creationId xmlns:a16="http://schemas.microsoft.com/office/drawing/2014/main" id="{5B366594-F3DE-0727-0ADC-B8DED7056309}"/>
              </a:ext>
            </a:extLst>
          </p:cNvPr>
          <p:cNvSpPr txBox="1"/>
          <p:nvPr/>
        </p:nvSpPr>
        <p:spPr>
          <a:xfrm>
            <a:off x="2315029" y="4854864"/>
            <a:ext cx="5503091" cy="246221"/>
          </a:xfrm>
          <a:prstGeom prst="rect">
            <a:avLst/>
          </a:prstGeom>
          <a:noFill/>
        </p:spPr>
        <p:txBody>
          <a:bodyPr wrap="square">
            <a:spAutoFit/>
          </a:bodyPr>
          <a:lstStyle/>
          <a:p>
            <a:r>
              <a:rPr lang="en-US" sz="1000" dirty="0">
                <a:solidFill>
                  <a:srgbClr val="7030A0"/>
                </a:solidFill>
              </a:rPr>
              <a:t>https://www.esri.com/arcgis-blog/products/product/imagery/understanding-curvature-rasters/</a:t>
            </a:r>
          </a:p>
        </p:txBody>
      </p:sp>
      <p:sp>
        <p:nvSpPr>
          <p:cNvPr id="2" name="Slide Number Placeholder 1">
            <a:extLst>
              <a:ext uri="{FF2B5EF4-FFF2-40B4-BE49-F238E27FC236}">
                <a16:creationId xmlns:a16="http://schemas.microsoft.com/office/drawing/2014/main" id="{3F471F70-23C6-4AD6-252C-0DD693ABAB4B}"/>
              </a:ext>
            </a:extLst>
          </p:cNvPr>
          <p:cNvSpPr>
            <a:spLocks noGrp="1"/>
          </p:cNvSpPr>
          <p:nvPr>
            <p:ph type="sldNum" sz="quarter" idx="12"/>
          </p:nvPr>
        </p:nvSpPr>
        <p:spPr/>
        <p:txBody>
          <a:bodyPr/>
          <a:lstStyle/>
          <a:p>
            <a:fld id="{127DDC20-79C9-9647-820E-6D40A3D210C3}" type="slidenum">
              <a:rPr lang="en-US" smtClean="0"/>
              <a:pPr/>
              <a:t>34</a:t>
            </a:fld>
            <a:endParaRPr lang="en-US" dirty="0"/>
          </a:p>
        </p:txBody>
      </p:sp>
      <p:graphicFrame>
        <p:nvGraphicFramePr>
          <p:cNvPr id="4" name="Table 3">
            <a:extLst>
              <a:ext uri="{FF2B5EF4-FFF2-40B4-BE49-F238E27FC236}">
                <a16:creationId xmlns:a16="http://schemas.microsoft.com/office/drawing/2014/main" id="{A0D3ED87-B8C3-7265-D97E-8BDB1C3A7036}"/>
              </a:ext>
            </a:extLst>
          </p:cNvPr>
          <p:cNvGraphicFramePr>
            <a:graphicFrameLocks noGrp="1"/>
          </p:cNvGraphicFramePr>
          <p:nvPr>
            <p:extLst>
              <p:ext uri="{D42A27DB-BD31-4B8C-83A1-F6EECF244321}">
                <p14:modId xmlns:p14="http://schemas.microsoft.com/office/powerpoint/2010/main" val="2855546505"/>
              </p:ext>
            </p:extLst>
          </p:nvPr>
        </p:nvGraphicFramePr>
        <p:xfrm>
          <a:off x="609600" y="1113130"/>
          <a:ext cx="6741884" cy="3654133"/>
        </p:xfrm>
        <a:graphic>
          <a:graphicData uri="http://schemas.openxmlformats.org/drawingml/2006/table">
            <a:tbl>
              <a:tblPr firstRow="1" bandRow="1">
                <a:tableStyleId>{5C22544A-7EE6-4342-B048-85BDC9FD1C3A}</a:tableStyleId>
              </a:tblPr>
              <a:tblGrid>
                <a:gridCol w="1701218">
                  <a:extLst>
                    <a:ext uri="{9D8B030D-6E8A-4147-A177-3AD203B41FA5}">
                      <a16:colId xmlns:a16="http://schemas.microsoft.com/office/drawing/2014/main" val="172375776"/>
                    </a:ext>
                  </a:extLst>
                </a:gridCol>
                <a:gridCol w="1680222">
                  <a:extLst>
                    <a:ext uri="{9D8B030D-6E8A-4147-A177-3AD203B41FA5}">
                      <a16:colId xmlns:a16="http://schemas.microsoft.com/office/drawing/2014/main" val="754085989"/>
                    </a:ext>
                  </a:extLst>
                </a:gridCol>
                <a:gridCol w="1680222">
                  <a:extLst>
                    <a:ext uri="{9D8B030D-6E8A-4147-A177-3AD203B41FA5}">
                      <a16:colId xmlns:a16="http://schemas.microsoft.com/office/drawing/2014/main" val="4231282071"/>
                    </a:ext>
                  </a:extLst>
                </a:gridCol>
                <a:gridCol w="1680222">
                  <a:extLst>
                    <a:ext uri="{9D8B030D-6E8A-4147-A177-3AD203B41FA5}">
                      <a16:colId xmlns:a16="http://schemas.microsoft.com/office/drawing/2014/main" val="2672820946"/>
                    </a:ext>
                  </a:extLst>
                </a:gridCol>
              </a:tblGrid>
              <a:tr h="462951">
                <a:tc>
                  <a:txBody>
                    <a:bodyPr/>
                    <a:lstStyle/>
                    <a:p>
                      <a:pPr algn="ctr"/>
                      <a:endParaRPr lang="zh-CN" altLang="en-US" dirty="0"/>
                    </a:p>
                  </a:txBody>
                  <a:tcPr/>
                </a:tc>
                <a:tc>
                  <a:txBody>
                    <a:bodyPr/>
                    <a:lstStyle/>
                    <a:p>
                      <a:pPr algn="ctr"/>
                      <a:r>
                        <a:rPr lang="en-US" altLang="zh-CN" dirty="0"/>
                        <a:t>Convex</a:t>
                      </a:r>
                      <a:endParaRPr lang="zh-CN" altLang="en-US" dirty="0"/>
                    </a:p>
                  </a:txBody>
                  <a:tcPr/>
                </a:tc>
                <a:tc>
                  <a:txBody>
                    <a:bodyPr/>
                    <a:lstStyle/>
                    <a:p>
                      <a:pPr algn="ctr"/>
                      <a:r>
                        <a:rPr lang="en-US" altLang="zh-CN" dirty="0"/>
                        <a:t>Concave</a:t>
                      </a:r>
                      <a:endParaRPr lang="zh-CN" altLang="en-US" dirty="0"/>
                    </a:p>
                  </a:txBody>
                  <a:tcPr/>
                </a:tc>
                <a:tc>
                  <a:txBody>
                    <a:bodyPr/>
                    <a:lstStyle/>
                    <a:p>
                      <a:pPr algn="ctr"/>
                      <a:r>
                        <a:rPr lang="en-US" altLang="zh-CN" dirty="0"/>
                        <a:t>Flat</a:t>
                      </a:r>
                      <a:endParaRPr lang="zh-CN" altLang="en-US" dirty="0"/>
                    </a:p>
                  </a:txBody>
                  <a:tcPr/>
                </a:tc>
                <a:extLst>
                  <a:ext uri="{0D108BD9-81ED-4DB2-BD59-A6C34878D82A}">
                    <a16:rowId xmlns:a16="http://schemas.microsoft.com/office/drawing/2014/main" val="2894475164"/>
                  </a:ext>
                </a:extLst>
              </a:tr>
              <a:tr h="1705976">
                <a:tc>
                  <a:txBody>
                    <a:bodyPr/>
                    <a:lstStyle/>
                    <a:p>
                      <a:pPr algn="ctr"/>
                      <a:r>
                        <a:rPr lang="en-US" altLang="zh-CN" b="1" dirty="0"/>
                        <a:t>Profile curvature:</a:t>
                      </a:r>
                    </a:p>
                    <a:p>
                      <a:pPr algn="ctr"/>
                      <a:r>
                        <a:rPr lang="en-US" altLang="zh-CN" dirty="0"/>
                        <a:t>curvature in direction of slope</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778152309"/>
                  </a:ext>
                </a:extLst>
              </a:tr>
              <a:tr h="1485206">
                <a:tc>
                  <a:txBody>
                    <a:bodyPr/>
                    <a:lstStyle/>
                    <a:p>
                      <a:pPr algn="ctr"/>
                      <a:r>
                        <a:rPr lang="en-US" altLang="zh-CN" b="1" dirty="0"/>
                        <a:t>Planar curvature:</a:t>
                      </a:r>
                    </a:p>
                    <a:p>
                      <a:pPr marL="0" marR="0" lvl="0" indent="0" algn="ctr" defTabSz="411480" rtl="0" eaLnBrk="1" fontAlgn="auto" latinLnBrk="0" hangingPunct="1">
                        <a:lnSpc>
                          <a:spcPct val="100000"/>
                        </a:lnSpc>
                        <a:spcBef>
                          <a:spcPts val="0"/>
                        </a:spcBef>
                        <a:spcAft>
                          <a:spcPts val="0"/>
                        </a:spcAft>
                        <a:buClrTx/>
                        <a:buSzTx/>
                        <a:buFontTx/>
                        <a:buNone/>
                        <a:tabLst/>
                        <a:defRPr/>
                      </a:pPr>
                      <a:r>
                        <a:rPr lang="en-US" altLang="zh-CN" sz="1800" dirty="0"/>
                        <a:t>curvature perpendicular to direction of slope</a:t>
                      </a: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247295401"/>
                  </a:ext>
                </a:extLst>
              </a:tr>
            </a:tbl>
          </a:graphicData>
        </a:graphic>
      </p:graphicFrame>
      <p:pic>
        <p:nvPicPr>
          <p:cNvPr id="5" name="Picture 4">
            <a:extLst>
              <a:ext uri="{FF2B5EF4-FFF2-40B4-BE49-F238E27FC236}">
                <a16:creationId xmlns:a16="http://schemas.microsoft.com/office/drawing/2014/main" id="{77CE0B11-2591-8D16-3669-6D1AA85794C6}"/>
              </a:ext>
            </a:extLst>
          </p:cNvPr>
          <p:cNvPicPr preferRelativeResize="0">
            <a:picLocks/>
          </p:cNvPicPr>
          <p:nvPr/>
        </p:nvPicPr>
        <p:blipFill>
          <a:blip r:embed="rId3"/>
          <a:srcRect l="31239" r="36076"/>
          <a:stretch>
            <a:fillRect/>
          </a:stretch>
        </p:blipFill>
        <p:spPr>
          <a:xfrm>
            <a:off x="4359704" y="1708532"/>
            <a:ext cx="972000" cy="1116000"/>
          </a:xfrm>
          <a:prstGeom prst="rect">
            <a:avLst/>
          </a:prstGeom>
        </p:spPr>
      </p:pic>
      <p:pic>
        <p:nvPicPr>
          <p:cNvPr id="10" name="Picture 9">
            <a:extLst>
              <a:ext uri="{FF2B5EF4-FFF2-40B4-BE49-F238E27FC236}">
                <a16:creationId xmlns:a16="http://schemas.microsoft.com/office/drawing/2014/main" id="{D0401C96-E855-98EF-D8B6-6998C20FE52E}"/>
              </a:ext>
            </a:extLst>
          </p:cNvPr>
          <p:cNvPicPr preferRelativeResize="0">
            <a:picLocks/>
          </p:cNvPicPr>
          <p:nvPr/>
        </p:nvPicPr>
        <p:blipFill>
          <a:blip r:embed="rId3"/>
          <a:srcRect r="67550"/>
          <a:stretch>
            <a:fillRect/>
          </a:stretch>
        </p:blipFill>
        <p:spPr>
          <a:xfrm>
            <a:off x="2664673" y="1708532"/>
            <a:ext cx="972000" cy="1116000"/>
          </a:xfrm>
          <a:prstGeom prst="rect">
            <a:avLst/>
          </a:prstGeom>
        </p:spPr>
      </p:pic>
      <p:pic>
        <p:nvPicPr>
          <p:cNvPr id="14" name="Picture 13">
            <a:extLst>
              <a:ext uri="{FF2B5EF4-FFF2-40B4-BE49-F238E27FC236}">
                <a16:creationId xmlns:a16="http://schemas.microsoft.com/office/drawing/2014/main" id="{A8B60300-D079-5DA4-44F9-788542B6AFB9}"/>
              </a:ext>
            </a:extLst>
          </p:cNvPr>
          <p:cNvPicPr preferRelativeResize="0">
            <a:picLocks/>
          </p:cNvPicPr>
          <p:nvPr/>
        </p:nvPicPr>
        <p:blipFill>
          <a:blip r:embed="rId3"/>
          <a:srcRect l="62808" r="4507"/>
          <a:stretch>
            <a:fillRect/>
          </a:stretch>
        </p:blipFill>
        <p:spPr>
          <a:xfrm>
            <a:off x="6085308" y="1729087"/>
            <a:ext cx="972000" cy="1116000"/>
          </a:xfrm>
          <a:prstGeom prst="rect">
            <a:avLst/>
          </a:prstGeom>
        </p:spPr>
      </p:pic>
      <p:pic>
        <p:nvPicPr>
          <p:cNvPr id="11" name="Picture 10">
            <a:extLst>
              <a:ext uri="{FF2B5EF4-FFF2-40B4-BE49-F238E27FC236}">
                <a16:creationId xmlns:a16="http://schemas.microsoft.com/office/drawing/2014/main" id="{59EBA59D-30BC-0F29-C865-A30D8C5C4F47}"/>
              </a:ext>
            </a:extLst>
          </p:cNvPr>
          <p:cNvPicPr preferRelativeResize="0">
            <a:picLocks/>
          </p:cNvPicPr>
          <p:nvPr/>
        </p:nvPicPr>
        <p:blipFill>
          <a:blip r:embed="rId4"/>
          <a:srcRect t="11113" r="72300"/>
          <a:stretch>
            <a:fillRect/>
          </a:stretch>
        </p:blipFill>
        <p:spPr>
          <a:xfrm>
            <a:off x="2664673" y="3333750"/>
            <a:ext cx="972000" cy="1116000"/>
          </a:xfrm>
          <a:prstGeom prst="rect">
            <a:avLst/>
          </a:prstGeom>
        </p:spPr>
      </p:pic>
      <p:pic>
        <p:nvPicPr>
          <p:cNvPr id="15" name="Picture 14">
            <a:extLst>
              <a:ext uri="{FF2B5EF4-FFF2-40B4-BE49-F238E27FC236}">
                <a16:creationId xmlns:a16="http://schemas.microsoft.com/office/drawing/2014/main" id="{F81BA24E-A705-D3D5-5C28-8B608AF0C7E6}"/>
              </a:ext>
            </a:extLst>
          </p:cNvPr>
          <p:cNvPicPr preferRelativeResize="0">
            <a:picLocks/>
          </p:cNvPicPr>
          <p:nvPr/>
        </p:nvPicPr>
        <p:blipFill>
          <a:blip r:embed="rId4"/>
          <a:srcRect l="33682" r="37851"/>
          <a:stretch>
            <a:fillRect/>
          </a:stretch>
        </p:blipFill>
        <p:spPr>
          <a:xfrm>
            <a:off x="4372151" y="3333750"/>
            <a:ext cx="972000" cy="1116000"/>
          </a:xfrm>
          <a:prstGeom prst="rect">
            <a:avLst/>
          </a:prstGeom>
        </p:spPr>
      </p:pic>
      <p:pic>
        <p:nvPicPr>
          <p:cNvPr id="16" name="Picture 15">
            <a:extLst>
              <a:ext uri="{FF2B5EF4-FFF2-40B4-BE49-F238E27FC236}">
                <a16:creationId xmlns:a16="http://schemas.microsoft.com/office/drawing/2014/main" id="{1098EA14-8CB2-086D-8502-852FCEEF25EB}"/>
              </a:ext>
            </a:extLst>
          </p:cNvPr>
          <p:cNvPicPr preferRelativeResize="0">
            <a:picLocks/>
          </p:cNvPicPr>
          <p:nvPr/>
        </p:nvPicPr>
        <p:blipFill>
          <a:blip r:embed="rId4"/>
          <a:srcRect l="65826" r="2812"/>
          <a:stretch>
            <a:fillRect/>
          </a:stretch>
        </p:blipFill>
        <p:spPr>
          <a:xfrm>
            <a:off x="6054735" y="3333750"/>
            <a:ext cx="972000" cy="1116000"/>
          </a:xfrm>
          <a:prstGeom prst="rect">
            <a:avLst/>
          </a:prstGeom>
        </p:spPr>
      </p:pic>
      <p:sp>
        <p:nvSpPr>
          <p:cNvPr id="17" name="TextBox 16">
            <a:extLst>
              <a:ext uri="{FF2B5EF4-FFF2-40B4-BE49-F238E27FC236}">
                <a16:creationId xmlns:a16="http://schemas.microsoft.com/office/drawing/2014/main" id="{679C31B8-D060-0B16-75E3-D4FC4271CDD1}"/>
              </a:ext>
            </a:extLst>
          </p:cNvPr>
          <p:cNvSpPr txBox="1"/>
          <p:nvPr/>
        </p:nvSpPr>
        <p:spPr>
          <a:xfrm>
            <a:off x="4359704" y="2845087"/>
            <a:ext cx="972000" cy="369332"/>
          </a:xfrm>
          <a:prstGeom prst="rect">
            <a:avLst/>
          </a:prstGeom>
          <a:noFill/>
        </p:spPr>
        <p:txBody>
          <a:bodyPr wrap="square" rtlCol="0">
            <a:spAutoFit/>
          </a:bodyPr>
          <a:lstStyle/>
          <a:p>
            <a:r>
              <a:rPr lang="en-US" altLang="zh-CN" dirty="0"/>
              <a:t>positive</a:t>
            </a:r>
            <a:endParaRPr lang="zh-CN" altLang="en-US" dirty="0"/>
          </a:p>
        </p:txBody>
      </p:sp>
      <p:sp>
        <p:nvSpPr>
          <p:cNvPr id="18" name="TextBox 17">
            <a:extLst>
              <a:ext uri="{FF2B5EF4-FFF2-40B4-BE49-F238E27FC236}">
                <a16:creationId xmlns:a16="http://schemas.microsoft.com/office/drawing/2014/main" id="{05977CB0-628D-3E0E-168F-47EE8953E34C}"/>
              </a:ext>
            </a:extLst>
          </p:cNvPr>
          <p:cNvSpPr txBox="1"/>
          <p:nvPr/>
        </p:nvSpPr>
        <p:spPr>
          <a:xfrm>
            <a:off x="2689567" y="4404693"/>
            <a:ext cx="972000" cy="369332"/>
          </a:xfrm>
          <a:prstGeom prst="rect">
            <a:avLst/>
          </a:prstGeom>
          <a:noFill/>
        </p:spPr>
        <p:txBody>
          <a:bodyPr wrap="square" rtlCol="0">
            <a:spAutoFit/>
          </a:bodyPr>
          <a:lstStyle/>
          <a:p>
            <a:r>
              <a:rPr lang="en-US" altLang="zh-CN" dirty="0"/>
              <a:t>positive</a:t>
            </a:r>
            <a:endParaRPr lang="zh-CN" altLang="en-US" dirty="0"/>
          </a:p>
        </p:txBody>
      </p:sp>
      <p:sp>
        <p:nvSpPr>
          <p:cNvPr id="19" name="TextBox 18">
            <a:extLst>
              <a:ext uri="{FF2B5EF4-FFF2-40B4-BE49-F238E27FC236}">
                <a16:creationId xmlns:a16="http://schemas.microsoft.com/office/drawing/2014/main" id="{5091843C-09B4-6C5D-FA95-7FEB17F60E42}"/>
              </a:ext>
            </a:extLst>
          </p:cNvPr>
          <p:cNvSpPr txBox="1"/>
          <p:nvPr/>
        </p:nvSpPr>
        <p:spPr>
          <a:xfrm>
            <a:off x="4360531" y="4397931"/>
            <a:ext cx="1014706" cy="369332"/>
          </a:xfrm>
          <a:prstGeom prst="rect">
            <a:avLst/>
          </a:prstGeom>
          <a:noFill/>
        </p:spPr>
        <p:txBody>
          <a:bodyPr wrap="square" rtlCol="0">
            <a:spAutoFit/>
          </a:bodyPr>
          <a:lstStyle/>
          <a:p>
            <a:r>
              <a:rPr lang="en-US" altLang="zh-CN" dirty="0"/>
              <a:t>negative</a:t>
            </a:r>
            <a:endParaRPr lang="zh-CN" altLang="en-US" dirty="0"/>
          </a:p>
        </p:txBody>
      </p:sp>
      <p:sp>
        <p:nvSpPr>
          <p:cNvPr id="20" name="TextBox 19">
            <a:extLst>
              <a:ext uri="{FF2B5EF4-FFF2-40B4-BE49-F238E27FC236}">
                <a16:creationId xmlns:a16="http://schemas.microsoft.com/office/drawing/2014/main" id="{3DBDB4D4-080B-3CC5-7397-A1B81C1D8835}"/>
              </a:ext>
            </a:extLst>
          </p:cNvPr>
          <p:cNvSpPr txBox="1"/>
          <p:nvPr/>
        </p:nvSpPr>
        <p:spPr>
          <a:xfrm>
            <a:off x="2646861" y="2824532"/>
            <a:ext cx="1014706" cy="369332"/>
          </a:xfrm>
          <a:prstGeom prst="rect">
            <a:avLst/>
          </a:prstGeom>
          <a:noFill/>
        </p:spPr>
        <p:txBody>
          <a:bodyPr wrap="square" rtlCol="0">
            <a:spAutoFit/>
          </a:bodyPr>
          <a:lstStyle/>
          <a:p>
            <a:r>
              <a:rPr lang="en-US" altLang="zh-CN" dirty="0"/>
              <a:t>negative</a:t>
            </a:r>
            <a:endParaRPr lang="zh-CN" altLang="en-US" dirty="0"/>
          </a:p>
        </p:txBody>
      </p:sp>
      <p:sp>
        <p:nvSpPr>
          <p:cNvPr id="21" name="TextBox 20">
            <a:extLst>
              <a:ext uri="{FF2B5EF4-FFF2-40B4-BE49-F238E27FC236}">
                <a16:creationId xmlns:a16="http://schemas.microsoft.com/office/drawing/2014/main" id="{FBC9782B-43BC-46ED-9504-447ADCE67351}"/>
              </a:ext>
            </a:extLst>
          </p:cNvPr>
          <p:cNvSpPr txBox="1"/>
          <p:nvPr/>
        </p:nvSpPr>
        <p:spPr>
          <a:xfrm>
            <a:off x="6054735" y="2859333"/>
            <a:ext cx="1014706" cy="369332"/>
          </a:xfrm>
          <a:prstGeom prst="rect">
            <a:avLst/>
          </a:prstGeom>
          <a:noFill/>
        </p:spPr>
        <p:txBody>
          <a:bodyPr wrap="square" rtlCol="0">
            <a:spAutoFit/>
          </a:bodyPr>
          <a:lstStyle/>
          <a:p>
            <a:pPr algn="ctr"/>
            <a:r>
              <a:rPr lang="en-US" altLang="zh-CN" dirty="0"/>
              <a:t>0</a:t>
            </a:r>
            <a:endParaRPr lang="zh-CN" altLang="en-US" dirty="0"/>
          </a:p>
        </p:txBody>
      </p:sp>
      <p:sp>
        <p:nvSpPr>
          <p:cNvPr id="23" name="TextBox 22">
            <a:extLst>
              <a:ext uri="{FF2B5EF4-FFF2-40B4-BE49-F238E27FC236}">
                <a16:creationId xmlns:a16="http://schemas.microsoft.com/office/drawing/2014/main" id="{2D76450C-A8AE-4A83-D905-28A7BAF525D2}"/>
              </a:ext>
            </a:extLst>
          </p:cNvPr>
          <p:cNvSpPr txBox="1"/>
          <p:nvPr/>
        </p:nvSpPr>
        <p:spPr>
          <a:xfrm>
            <a:off x="6243147" y="4557093"/>
            <a:ext cx="1014706" cy="369332"/>
          </a:xfrm>
          <a:prstGeom prst="rect">
            <a:avLst/>
          </a:prstGeom>
          <a:noFill/>
        </p:spPr>
        <p:txBody>
          <a:bodyPr wrap="square" rtlCol="0">
            <a:spAutoFit/>
          </a:bodyPr>
          <a:lstStyle/>
          <a:p>
            <a:pPr algn="ctr"/>
            <a:r>
              <a:rPr lang="en-US" altLang="zh-CN" dirty="0"/>
              <a:t>0</a:t>
            </a:r>
            <a:endParaRPr lang="zh-CN" altLang="en-US" dirty="0"/>
          </a:p>
        </p:txBody>
      </p:sp>
    </p:spTree>
    <p:extLst>
      <p:ext uri="{BB962C8B-B14F-4D97-AF65-F5344CB8AC3E}">
        <p14:creationId xmlns:p14="http://schemas.microsoft.com/office/powerpoint/2010/main" val="251239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648B28-564E-F79E-41BE-D66373C845A6}"/>
              </a:ext>
            </a:extLst>
          </p:cNvPr>
          <p:cNvPicPr>
            <a:picLocks noGrp="1" noChangeAspect="1"/>
          </p:cNvPicPr>
          <p:nvPr>
            <p:ph idx="1"/>
          </p:nvPr>
        </p:nvPicPr>
        <p:blipFill>
          <a:blip r:embed="rId2"/>
          <a:stretch>
            <a:fillRect/>
          </a:stretch>
        </p:blipFill>
        <p:spPr>
          <a:xfrm>
            <a:off x="814255" y="1331423"/>
            <a:ext cx="6312259" cy="3709684"/>
          </a:xfrm>
          <a:prstGeom prst="rect">
            <a:avLst/>
          </a:prstGeom>
        </p:spPr>
      </p:pic>
      <p:sp>
        <p:nvSpPr>
          <p:cNvPr id="4" name="Slide Number Placeholder 3">
            <a:extLst>
              <a:ext uri="{FF2B5EF4-FFF2-40B4-BE49-F238E27FC236}">
                <a16:creationId xmlns:a16="http://schemas.microsoft.com/office/drawing/2014/main" id="{533AE964-46DB-9B2D-AF2E-CA6DBE1CBA57}"/>
              </a:ext>
            </a:extLst>
          </p:cNvPr>
          <p:cNvSpPr>
            <a:spLocks noGrp="1"/>
          </p:cNvSpPr>
          <p:nvPr>
            <p:ph type="sldNum" sz="quarter" idx="12"/>
          </p:nvPr>
        </p:nvSpPr>
        <p:spPr/>
        <p:txBody>
          <a:bodyPr/>
          <a:lstStyle/>
          <a:p>
            <a:fld id="{127DDC20-79C9-9647-820E-6D40A3D210C3}" type="slidenum">
              <a:rPr lang="en-US" smtClean="0"/>
              <a:pPr/>
              <a:t>35</a:t>
            </a:fld>
            <a:endParaRPr lang="en-US"/>
          </a:p>
        </p:txBody>
      </p:sp>
      <p:sp>
        <p:nvSpPr>
          <p:cNvPr id="7" name="TextBox 6">
            <a:extLst>
              <a:ext uri="{FF2B5EF4-FFF2-40B4-BE49-F238E27FC236}">
                <a16:creationId xmlns:a16="http://schemas.microsoft.com/office/drawing/2014/main" id="{4E9870C5-06A4-DC63-8E59-3381CA63C6B3}"/>
              </a:ext>
            </a:extLst>
          </p:cNvPr>
          <p:cNvSpPr txBox="1"/>
          <p:nvPr/>
        </p:nvSpPr>
        <p:spPr>
          <a:xfrm>
            <a:off x="319314" y="301563"/>
            <a:ext cx="5653314" cy="369332"/>
          </a:xfrm>
          <a:prstGeom prst="rect">
            <a:avLst/>
          </a:prstGeom>
          <a:noFill/>
        </p:spPr>
        <p:txBody>
          <a:bodyPr wrap="square" rtlCol="0">
            <a:spAutoFit/>
          </a:bodyPr>
          <a:lstStyle/>
          <a:p>
            <a:r>
              <a:rPr lang="en-US" altLang="zh-CN" dirty="0"/>
              <a:t>Visualize Convex and Concave from side </a:t>
            </a:r>
            <a:endParaRPr lang="zh-CN" altLang="en-US" dirty="0"/>
          </a:p>
        </p:txBody>
      </p:sp>
    </p:spTree>
    <p:extLst>
      <p:ext uri="{BB962C8B-B14F-4D97-AF65-F5344CB8AC3E}">
        <p14:creationId xmlns:p14="http://schemas.microsoft.com/office/powerpoint/2010/main" val="461441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754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15F125-0CA3-41B4-AE2A-BBB62180E4FE}"/>
              </a:ext>
            </a:extLst>
          </p:cNvPr>
          <p:cNvSpPr>
            <a:spLocks noGrp="1"/>
          </p:cNvSpPr>
          <p:nvPr>
            <p:ph type="title"/>
          </p:nvPr>
        </p:nvSpPr>
        <p:spPr>
          <a:xfrm>
            <a:off x="5083836" y="273843"/>
            <a:ext cx="2579978" cy="1424934"/>
          </a:xfrm>
        </p:spPr>
        <p:txBody>
          <a:bodyPr>
            <a:normAutofit/>
          </a:bodyPr>
          <a:lstStyle/>
          <a:p>
            <a:r>
              <a:rPr lang="en-US" altLang="zh-CN" sz="2800" dirty="0"/>
              <a:t>Flow direction</a:t>
            </a:r>
            <a:endParaRPr lang="zh-CN" altLang="en-US" sz="2800" dirty="0"/>
          </a:p>
        </p:txBody>
      </p:sp>
      <p:pic>
        <p:nvPicPr>
          <p:cNvPr id="6" name="Content Placeholder 5">
            <a:extLst>
              <a:ext uri="{FF2B5EF4-FFF2-40B4-BE49-F238E27FC236}">
                <a16:creationId xmlns:a16="http://schemas.microsoft.com/office/drawing/2014/main" id="{C35362B0-3A22-F463-3F0D-43D4BBCFA25F}"/>
              </a:ext>
            </a:extLst>
          </p:cNvPr>
          <p:cNvPicPr>
            <a:picLocks noChangeAspect="1"/>
          </p:cNvPicPr>
          <p:nvPr/>
        </p:nvPicPr>
        <p:blipFill>
          <a:blip r:embed="rId2"/>
          <a:srcRect l="4850" r="5716" b="2"/>
          <a:stretch>
            <a:fillRect/>
          </a:stretch>
        </p:blipFill>
        <p:spPr>
          <a:xfrm>
            <a:off x="20" y="10"/>
            <a:ext cx="4682043" cy="5143490"/>
          </a:xfrm>
          <a:prstGeom prst="rect">
            <a:avLst/>
          </a:prstGeom>
        </p:spPr>
      </p:pic>
      <p:sp>
        <p:nvSpPr>
          <p:cNvPr id="10" name="Content Placeholder 9">
            <a:extLst>
              <a:ext uri="{FF2B5EF4-FFF2-40B4-BE49-F238E27FC236}">
                <a16:creationId xmlns:a16="http://schemas.microsoft.com/office/drawing/2014/main" id="{403FF684-49BD-25B5-9663-FB553959EDC6}"/>
              </a:ext>
            </a:extLst>
          </p:cNvPr>
          <p:cNvSpPr>
            <a:spLocks noGrp="1"/>
          </p:cNvSpPr>
          <p:nvPr>
            <p:ph idx="1"/>
          </p:nvPr>
        </p:nvSpPr>
        <p:spPr>
          <a:xfrm>
            <a:off x="5083836" y="1825650"/>
            <a:ext cx="2579978" cy="1694064"/>
          </a:xfrm>
        </p:spPr>
        <p:txBody>
          <a:bodyPr>
            <a:noAutofit/>
          </a:bodyPr>
          <a:lstStyle/>
          <a:p>
            <a:r>
              <a:rPr lang="en-US" sz="1800" dirty="0"/>
              <a:t>Flow</a:t>
            </a:r>
          </a:p>
          <a:p>
            <a:pPr lvl="1"/>
            <a:r>
              <a:rPr lang="en-US" sz="1800" dirty="0"/>
              <a:t>Convergent</a:t>
            </a:r>
          </a:p>
          <a:p>
            <a:pPr lvl="1"/>
            <a:r>
              <a:rPr lang="en-US" sz="1800" dirty="0"/>
              <a:t>Divergent</a:t>
            </a:r>
          </a:p>
          <a:p>
            <a:pPr lvl="1"/>
            <a:r>
              <a:rPr lang="en-US" sz="1800" dirty="0"/>
              <a:t>Simple</a:t>
            </a:r>
          </a:p>
        </p:txBody>
      </p:sp>
      <p:sp>
        <p:nvSpPr>
          <p:cNvPr id="4" name="Slide Number Placeholder 3">
            <a:extLst>
              <a:ext uri="{FF2B5EF4-FFF2-40B4-BE49-F238E27FC236}">
                <a16:creationId xmlns:a16="http://schemas.microsoft.com/office/drawing/2014/main" id="{6ADC26B9-CBAB-4FB2-D0FD-E4371E5A1A49}"/>
              </a:ext>
            </a:extLst>
          </p:cNvPr>
          <p:cNvSpPr>
            <a:spLocks noGrp="1"/>
          </p:cNvSpPr>
          <p:nvPr>
            <p:ph type="sldNum" sz="quarter" idx="12"/>
          </p:nvPr>
        </p:nvSpPr>
        <p:spPr>
          <a:xfrm>
            <a:off x="7065786" y="4767262"/>
            <a:ext cx="598028" cy="273844"/>
          </a:xfrm>
        </p:spPr>
        <p:txBody>
          <a:bodyPr>
            <a:normAutofit/>
          </a:bodyPr>
          <a:lstStyle/>
          <a:p>
            <a:pPr>
              <a:spcAft>
                <a:spcPts val="600"/>
              </a:spcAft>
            </a:pPr>
            <a:fld id="{127DDC20-79C9-9647-820E-6D40A3D210C3}" type="slidenum">
              <a:rPr lang="en-US" smtClean="0"/>
              <a:pPr>
                <a:spcAft>
                  <a:spcPts val="600"/>
                </a:spcAft>
              </a:pPr>
              <a:t>36</a:t>
            </a:fld>
            <a:endParaRPr lang="en-US"/>
          </a:p>
        </p:txBody>
      </p:sp>
    </p:spTree>
    <p:extLst>
      <p:ext uri="{BB962C8B-B14F-4D97-AF65-F5344CB8AC3E}">
        <p14:creationId xmlns:p14="http://schemas.microsoft.com/office/powerpoint/2010/main" val="2687877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85021-2BE1-DDBE-9D29-D89FF9AC6CA2}"/>
              </a:ext>
            </a:extLst>
          </p:cNvPr>
          <p:cNvSpPr>
            <a:spLocks noGrp="1"/>
          </p:cNvSpPr>
          <p:nvPr>
            <p:ph idx="1"/>
          </p:nvPr>
        </p:nvSpPr>
        <p:spPr>
          <a:xfrm>
            <a:off x="244566" y="155123"/>
            <a:ext cx="7406640" cy="657678"/>
          </a:xfrm>
        </p:spPr>
        <p:txBody>
          <a:bodyPr/>
          <a:lstStyle/>
          <a:p>
            <a:r>
              <a:rPr lang="en-US" altLang="zh-CN" dirty="0"/>
              <a:t>How surface curvature influences runoff flow</a:t>
            </a:r>
            <a:endParaRPr lang="zh-CN" altLang="en-US" dirty="0"/>
          </a:p>
        </p:txBody>
      </p:sp>
      <p:sp>
        <p:nvSpPr>
          <p:cNvPr id="4" name="Slide Number Placeholder 3">
            <a:extLst>
              <a:ext uri="{FF2B5EF4-FFF2-40B4-BE49-F238E27FC236}">
                <a16:creationId xmlns:a16="http://schemas.microsoft.com/office/drawing/2014/main" id="{C07DF953-B04F-BFA4-5165-77DE22DA8ED9}"/>
              </a:ext>
            </a:extLst>
          </p:cNvPr>
          <p:cNvSpPr>
            <a:spLocks noGrp="1"/>
          </p:cNvSpPr>
          <p:nvPr>
            <p:ph type="sldNum" sz="quarter" idx="12"/>
          </p:nvPr>
        </p:nvSpPr>
        <p:spPr/>
        <p:txBody>
          <a:bodyPr/>
          <a:lstStyle/>
          <a:p>
            <a:fld id="{127DDC20-79C9-9647-820E-6D40A3D210C3}" type="slidenum">
              <a:rPr lang="en-US" smtClean="0"/>
              <a:pPr/>
              <a:t>37</a:t>
            </a:fld>
            <a:endParaRPr lang="en-US"/>
          </a:p>
        </p:txBody>
      </p:sp>
    </p:spTree>
    <p:extLst>
      <p:ext uri="{BB962C8B-B14F-4D97-AF65-F5344CB8AC3E}">
        <p14:creationId xmlns:p14="http://schemas.microsoft.com/office/powerpoint/2010/main" val="2146223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1305" y="1325254"/>
            <a:ext cx="3286989" cy="830997"/>
          </a:xfrm>
          <a:prstGeom prst="rect">
            <a:avLst/>
          </a:prstGeom>
          <a:noFill/>
        </p:spPr>
        <p:txBody>
          <a:bodyPr wrap="none" lIns="82296" tIns="41148" rIns="82296" bIns="41148">
            <a:spAutoFit/>
          </a:bodyPr>
          <a:lstStyle/>
          <a:p>
            <a:pPr algn="ctr"/>
            <a:r>
              <a:rPr lang="en-US" sz="4860" b="1" spc="180" dirty="0">
                <a:ln w="29210">
                  <a:solidFill>
                    <a:schemeClr val="accent3">
                      <a:tint val="10000"/>
                    </a:schemeClr>
                  </a:solidFill>
                </a:ln>
                <a:solidFill>
                  <a:srgbClr val="008000">
                    <a:alpha val="50000"/>
                  </a:srgbClr>
                </a:solidFill>
                <a:effectLst>
                  <a:innerShdw blurRad="50800" dist="50800" dir="8100000">
                    <a:srgbClr val="7D7D7D">
                      <a:alpha val="73000"/>
                    </a:srgbClr>
                  </a:innerShdw>
                </a:effectLst>
              </a:rPr>
              <a:t>Thank you!</a:t>
            </a:r>
          </a:p>
        </p:txBody>
      </p:sp>
      <p:sp>
        <p:nvSpPr>
          <p:cNvPr id="3" name="Slide Number Placeholder 2">
            <a:extLst>
              <a:ext uri="{FF2B5EF4-FFF2-40B4-BE49-F238E27FC236}">
                <a16:creationId xmlns:a16="http://schemas.microsoft.com/office/drawing/2014/main" id="{863C9EAE-E5B7-4784-94CD-D062E17813E3}"/>
              </a:ext>
            </a:extLst>
          </p:cNvPr>
          <p:cNvSpPr>
            <a:spLocks noGrp="1"/>
          </p:cNvSpPr>
          <p:nvPr>
            <p:ph type="sldNum" sz="quarter" idx="12"/>
          </p:nvPr>
        </p:nvSpPr>
        <p:spPr/>
        <p:txBody>
          <a:bodyPr/>
          <a:lstStyle/>
          <a:p>
            <a:fld id="{127DDC20-79C9-9647-820E-6D40A3D210C3}" type="slidenum">
              <a:rPr lang="en-US" smtClean="0"/>
              <a:pPr/>
              <a:t>38</a:t>
            </a:fld>
            <a:endParaRPr lang="en-US"/>
          </a:p>
        </p:txBody>
      </p:sp>
      <p:pic>
        <p:nvPicPr>
          <p:cNvPr id="6" name="Picture 5">
            <a:extLst>
              <a:ext uri="{FF2B5EF4-FFF2-40B4-BE49-F238E27FC236}">
                <a16:creationId xmlns:a16="http://schemas.microsoft.com/office/drawing/2014/main" id="{32DE135F-68C6-4911-85BA-92ABB3F9F85C}"/>
              </a:ext>
            </a:extLst>
          </p:cNvPr>
          <p:cNvPicPr/>
          <p:nvPr/>
        </p:nvPicPr>
        <p:blipFill>
          <a:blip r:embed="rId3"/>
          <a:stretch>
            <a:fillRect/>
          </a:stretch>
        </p:blipFill>
        <p:spPr>
          <a:xfrm>
            <a:off x="152400" y="4275667"/>
            <a:ext cx="5915025" cy="758190"/>
          </a:xfrm>
          <a:prstGeom prst="rect">
            <a:avLst/>
          </a:prstGeom>
        </p:spPr>
      </p:pic>
      <p:cxnSp>
        <p:nvCxnSpPr>
          <p:cNvPr id="7" name="Straight Connector 6">
            <a:extLst>
              <a:ext uri="{FF2B5EF4-FFF2-40B4-BE49-F238E27FC236}">
                <a16:creationId xmlns:a16="http://schemas.microsoft.com/office/drawing/2014/main" id="{5ADF13BC-3A5F-4415-94E6-85FAF42998C9}"/>
              </a:ext>
            </a:extLst>
          </p:cNvPr>
          <p:cNvCxnSpPr/>
          <p:nvPr/>
        </p:nvCxnSpPr>
        <p:spPr>
          <a:xfrm>
            <a:off x="152400" y="4182575"/>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223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BDB3A0-A6F4-4196-90CD-1EF8AA223811}"/>
              </a:ext>
            </a:extLst>
          </p:cNvPr>
          <p:cNvSpPr>
            <a:spLocks noGrp="1"/>
          </p:cNvSpPr>
          <p:nvPr>
            <p:ph idx="1"/>
          </p:nvPr>
        </p:nvSpPr>
        <p:spPr>
          <a:xfrm>
            <a:off x="251823" y="102393"/>
            <a:ext cx="7406640" cy="548820"/>
          </a:xfrm>
        </p:spPr>
        <p:txBody>
          <a:bodyPr/>
          <a:lstStyle/>
          <a:p>
            <a:r>
              <a:rPr lang="zh-CN" altLang="en-US" dirty="0"/>
              <a:t>🏔️</a:t>
            </a:r>
            <a:r>
              <a:rPr lang="en-US" altLang="zh-CN" dirty="0"/>
              <a:t>What terrain features can we see?</a:t>
            </a:r>
            <a:endParaRPr lang="zh-CN" altLang="en-US" dirty="0"/>
          </a:p>
        </p:txBody>
      </p:sp>
      <p:sp>
        <p:nvSpPr>
          <p:cNvPr id="4" name="Slide Number Placeholder 3">
            <a:extLst>
              <a:ext uri="{FF2B5EF4-FFF2-40B4-BE49-F238E27FC236}">
                <a16:creationId xmlns:a16="http://schemas.microsoft.com/office/drawing/2014/main" id="{C4593A01-9E11-6507-10E4-2D15F6D6B146}"/>
              </a:ext>
            </a:extLst>
          </p:cNvPr>
          <p:cNvSpPr>
            <a:spLocks noGrp="1"/>
          </p:cNvSpPr>
          <p:nvPr>
            <p:ph type="sldNum" sz="quarter" idx="12"/>
          </p:nvPr>
        </p:nvSpPr>
        <p:spPr/>
        <p:txBody>
          <a:bodyPr/>
          <a:lstStyle/>
          <a:p>
            <a:fld id="{127DDC20-79C9-9647-820E-6D40A3D210C3}" type="slidenum">
              <a:rPr lang="en-US" smtClean="0"/>
              <a:pPr/>
              <a:t>4</a:t>
            </a:fld>
            <a:endParaRPr lang="en-US"/>
          </a:p>
        </p:txBody>
      </p:sp>
      <p:pic>
        <p:nvPicPr>
          <p:cNvPr id="5" name="Picture 4">
            <a:extLst>
              <a:ext uri="{FF2B5EF4-FFF2-40B4-BE49-F238E27FC236}">
                <a16:creationId xmlns:a16="http://schemas.microsoft.com/office/drawing/2014/main" id="{D26CA351-D3BA-0BA0-0579-691A104C4464}"/>
              </a:ext>
            </a:extLst>
          </p:cNvPr>
          <p:cNvPicPr>
            <a:picLocks noChangeAspect="1"/>
          </p:cNvPicPr>
          <p:nvPr/>
        </p:nvPicPr>
        <p:blipFill>
          <a:blip r:embed="rId2"/>
          <a:stretch>
            <a:fillRect/>
          </a:stretch>
        </p:blipFill>
        <p:spPr>
          <a:xfrm>
            <a:off x="118173" y="707088"/>
            <a:ext cx="5160715" cy="4004299"/>
          </a:xfrm>
          <a:prstGeom prst="rect">
            <a:avLst/>
          </a:prstGeom>
        </p:spPr>
      </p:pic>
      <p:sp>
        <p:nvSpPr>
          <p:cNvPr id="6" name="TextBox 5">
            <a:extLst>
              <a:ext uri="{FF2B5EF4-FFF2-40B4-BE49-F238E27FC236}">
                <a16:creationId xmlns:a16="http://schemas.microsoft.com/office/drawing/2014/main" id="{6EF9D10F-CA38-97F9-0A9A-B126138F9E10}"/>
              </a:ext>
            </a:extLst>
          </p:cNvPr>
          <p:cNvSpPr txBox="1"/>
          <p:nvPr/>
        </p:nvSpPr>
        <p:spPr>
          <a:xfrm>
            <a:off x="5442855" y="1010084"/>
            <a:ext cx="2375263" cy="923330"/>
          </a:xfrm>
          <a:prstGeom prst="rect">
            <a:avLst/>
          </a:prstGeom>
          <a:noFill/>
        </p:spPr>
        <p:txBody>
          <a:bodyPr wrap="square" rtlCol="0">
            <a:spAutoFit/>
          </a:bodyPr>
          <a:lstStyle/>
          <a:p>
            <a:r>
              <a:rPr lang="en-US" altLang="zh-CN" dirty="0"/>
              <a:t>Valley (low area of land located between higher ground)?</a:t>
            </a:r>
            <a:endParaRPr lang="zh-CN" altLang="en-US" dirty="0"/>
          </a:p>
        </p:txBody>
      </p:sp>
      <p:sp>
        <p:nvSpPr>
          <p:cNvPr id="7" name="TextBox 6">
            <a:extLst>
              <a:ext uri="{FF2B5EF4-FFF2-40B4-BE49-F238E27FC236}">
                <a16:creationId xmlns:a16="http://schemas.microsoft.com/office/drawing/2014/main" id="{989E095F-B403-FF88-EF2B-B96D6E05D6CF}"/>
              </a:ext>
            </a:extLst>
          </p:cNvPr>
          <p:cNvSpPr txBox="1"/>
          <p:nvPr/>
        </p:nvSpPr>
        <p:spPr>
          <a:xfrm>
            <a:off x="5442854" y="2339905"/>
            <a:ext cx="2375263" cy="369332"/>
          </a:xfrm>
          <a:prstGeom prst="rect">
            <a:avLst/>
          </a:prstGeom>
          <a:noFill/>
        </p:spPr>
        <p:txBody>
          <a:bodyPr wrap="square" rtlCol="0">
            <a:spAutoFit/>
          </a:bodyPr>
          <a:lstStyle/>
          <a:p>
            <a:r>
              <a:rPr lang="en-US" altLang="zh-CN" dirty="0"/>
              <a:t>Mountain ridges?</a:t>
            </a:r>
            <a:endParaRPr lang="zh-CN" altLang="en-US" dirty="0"/>
          </a:p>
        </p:txBody>
      </p:sp>
      <p:sp>
        <p:nvSpPr>
          <p:cNvPr id="8" name="TextBox 7">
            <a:extLst>
              <a:ext uri="{FF2B5EF4-FFF2-40B4-BE49-F238E27FC236}">
                <a16:creationId xmlns:a16="http://schemas.microsoft.com/office/drawing/2014/main" id="{014C932F-55B9-F7B2-3F34-41D73B5FD414}"/>
              </a:ext>
            </a:extLst>
          </p:cNvPr>
          <p:cNvSpPr txBox="1"/>
          <p:nvPr/>
        </p:nvSpPr>
        <p:spPr>
          <a:xfrm>
            <a:off x="5442857" y="3224783"/>
            <a:ext cx="2375263" cy="369332"/>
          </a:xfrm>
          <a:prstGeom prst="rect">
            <a:avLst/>
          </a:prstGeom>
          <a:noFill/>
        </p:spPr>
        <p:txBody>
          <a:bodyPr wrap="square" rtlCol="0">
            <a:spAutoFit/>
          </a:bodyPr>
          <a:lstStyle/>
          <a:p>
            <a:r>
              <a:rPr lang="en-US" altLang="zh-CN" dirty="0"/>
              <a:t>Steep slopes?</a:t>
            </a:r>
            <a:endParaRPr lang="zh-CN" altLang="en-US" dirty="0"/>
          </a:p>
        </p:txBody>
      </p:sp>
      <p:sp>
        <p:nvSpPr>
          <p:cNvPr id="9" name="TextBox 8">
            <a:extLst>
              <a:ext uri="{FF2B5EF4-FFF2-40B4-BE49-F238E27FC236}">
                <a16:creationId xmlns:a16="http://schemas.microsoft.com/office/drawing/2014/main" id="{C5E5F1F2-B020-F117-0FD3-342E3D70145B}"/>
              </a:ext>
            </a:extLst>
          </p:cNvPr>
          <p:cNvSpPr txBox="1"/>
          <p:nvPr/>
        </p:nvSpPr>
        <p:spPr>
          <a:xfrm>
            <a:off x="5442857" y="4026881"/>
            <a:ext cx="2375263" cy="369332"/>
          </a:xfrm>
          <a:prstGeom prst="rect">
            <a:avLst/>
          </a:prstGeom>
          <a:noFill/>
        </p:spPr>
        <p:txBody>
          <a:bodyPr wrap="square" rtlCol="0">
            <a:spAutoFit/>
          </a:bodyPr>
          <a:lstStyle/>
          <a:p>
            <a:r>
              <a:rPr lang="en-US" altLang="zh-CN" dirty="0"/>
              <a:t>River?</a:t>
            </a:r>
            <a:endParaRPr lang="zh-CN" altLang="en-US" dirty="0"/>
          </a:p>
        </p:txBody>
      </p:sp>
    </p:spTree>
    <p:extLst>
      <p:ext uri="{BB962C8B-B14F-4D97-AF65-F5344CB8AC3E}">
        <p14:creationId xmlns:p14="http://schemas.microsoft.com/office/powerpoint/2010/main" val="3658333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067" y="959555"/>
            <a:ext cx="8001000" cy="588747"/>
          </a:xfrm>
        </p:spPr>
        <p:txBody>
          <a:bodyPr>
            <a:normAutofit/>
          </a:bodyPr>
          <a:lstStyle/>
          <a:p>
            <a:pPr>
              <a:buFont typeface="Courier New" panose="02070309020205020404" pitchFamily="49" charset="0"/>
              <a:buChar char="o"/>
            </a:pPr>
            <a:r>
              <a:rPr lang="zh-CN" altLang="en-US" dirty="0"/>
              <a:t>🌊</a:t>
            </a:r>
            <a:r>
              <a:rPr lang="en-US" altLang="zh-CN" dirty="0"/>
              <a:t>Why does terrain matter for flooding?</a:t>
            </a:r>
            <a:endParaRPr lang="en-US" b="1" dirty="0"/>
          </a:p>
          <a:p>
            <a:pPr marL="0" indent="0">
              <a:buNone/>
            </a:pPr>
            <a:endParaRPr lang="en-US" dirty="0"/>
          </a:p>
        </p:txBody>
      </p:sp>
      <p:cxnSp>
        <p:nvCxnSpPr>
          <p:cNvPr id="5" name="Straight Connector 4">
            <a:extLst>
              <a:ext uri="{FF2B5EF4-FFF2-40B4-BE49-F238E27FC236}">
                <a16:creationId xmlns:a16="http://schemas.microsoft.com/office/drawing/2014/main" id="{40F08249-57D6-4448-8F1B-7DA6990CF169}"/>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A3D4D32A-EEDF-4BB7-92FA-A3B814C7714B}"/>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a:t>
            </a:r>
            <a:r>
              <a:rPr lang="en-US" altLang="zh-CN" sz="3200" dirty="0">
                <a:solidFill>
                  <a:srgbClr val="7030A0"/>
                </a:solidFill>
              </a:rPr>
              <a:t>errain analysis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909EB6EC-C24E-4D3B-BD75-A77CA008D5EC}"/>
              </a:ext>
            </a:extLst>
          </p:cNvPr>
          <p:cNvSpPr>
            <a:spLocks noGrp="1"/>
          </p:cNvSpPr>
          <p:nvPr>
            <p:ph type="sldNum" sz="quarter" idx="12"/>
          </p:nvPr>
        </p:nvSpPr>
        <p:spPr/>
        <p:txBody>
          <a:bodyPr/>
          <a:lstStyle/>
          <a:p>
            <a:fld id="{127DDC20-79C9-9647-820E-6D40A3D210C3}" type="slidenum">
              <a:rPr lang="en-US" smtClean="0"/>
              <a:pPr/>
              <a:t>5</a:t>
            </a:fld>
            <a:endParaRPr lang="en-US"/>
          </a:p>
        </p:txBody>
      </p:sp>
      <p:sp>
        <p:nvSpPr>
          <p:cNvPr id="7" name="TextBox 6">
            <a:extLst>
              <a:ext uri="{FF2B5EF4-FFF2-40B4-BE49-F238E27FC236}">
                <a16:creationId xmlns:a16="http://schemas.microsoft.com/office/drawing/2014/main" id="{E3F41EE0-6FCA-6F17-BC5F-0E4CE2BEE5E4}"/>
              </a:ext>
            </a:extLst>
          </p:cNvPr>
          <p:cNvSpPr txBox="1"/>
          <p:nvPr/>
        </p:nvSpPr>
        <p:spPr>
          <a:xfrm>
            <a:off x="1003299" y="1483848"/>
            <a:ext cx="5382987" cy="3662541"/>
          </a:xfrm>
          <a:prstGeom prst="rect">
            <a:avLst/>
          </a:prstGeom>
          <a:noFill/>
        </p:spPr>
        <p:txBody>
          <a:bodyPr wrap="square">
            <a:spAutoFit/>
          </a:bodyPr>
          <a:lstStyle/>
          <a:p>
            <a:pPr>
              <a:spcBef>
                <a:spcPts val="600"/>
              </a:spcBef>
              <a:spcAft>
                <a:spcPts val="600"/>
              </a:spcAft>
              <a:buNone/>
            </a:pPr>
            <a:r>
              <a:rPr lang="en-US" altLang="zh-CN" b="1" dirty="0"/>
              <a:t>Flooding is more likely in:</a:t>
            </a:r>
          </a:p>
          <a:p>
            <a:pPr marL="285750" indent="-285750">
              <a:spcBef>
                <a:spcPts val="600"/>
              </a:spcBef>
              <a:spcAft>
                <a:spcPts val="600"/>
              </a:spcAft>
              <a:buFont typeface="Wingdings" panose="05000000000000000000" pitchFamily="2" charset="2"/>
              <a:buChar char="Ø"/>
            </a:pPr>
            <a:r>
              <a:rPr lang="en-US" altLang="zh-CN" dirty="0"/>
              <a:t>Low-lying areas</a:t>
            </a:r>
          </a:p>
          <a:p>
            <a:pPr marL="285750" indent="-285750">
              <a:spcBef>
                <a:spcPts val="600"/>
              </a:spcBef>
              <a:spcAft>
                <a:spcPts val="600"/>
              </a:spcAft>
              <a:buFont typeface="Wingdings" panose="05000000000000000000" pitchFamily="2" charset="2"/>
              <a:buChar char="Ø"/>
            </a:pPr>
            <a:r>
              <a:rPr lang="en-US" altLang="zh-CN" dirty="0"/>
              <a:t>Flat valleys</a:t>
            </a:r>
          </a:p>
          <a:p>
            <a:pPr marL="285750" indent="-285750">
              <a:spcBef>
                <a:spcPts val="600"/>
              </a:spcBef>
              <a:spcAft>
                <a:spcPts val="600"/>
              </a:spcAft>
              <a:buFont typeface="Wingdings" panose="05000000000000000000" pitchFamily="2" charset="2"/>
              <a:buChar char="Ø"/>
            </a:pPr>
            <a:r>
              <a:rPr lang="en-US" altLang="zh-CN" dirty="0"/>
              <a:t>Places where many slopes drain into one location</a:t>
            </a:r>
          </a:p>
          <a:p>
            <a:pPr>
              <a:buNone/>
            </a:pPr>
            <a:r>
              <a:rPr lang="en-US" altLang="zh-CN" b="1" dirty="0"/>
              <a:t>Terrain determines:</a:t>
            </a:r>
          </a:p>
          <a:p>
            <a:pPr marL="285750" indent="-285750">
              <a:spcBef>
                <a:spcPts val="600"/>
              </a:spcBef>
              <a:spcAft>
                <a:spcPts val="600"/>
              </a:spcAft>
              <a:buFont typeface="Wingdings" panose="05000000000000000000" pitchFamily="2" charset="2"/>
              <a:buChar char="Ø"/>
            </a:pPr>
            <a:r>
              <a:rPr lang="en-US" altLang="zh-CN" dirty="0"/>
              <a:t>Where floods occur</a:t>
            </a:r>
          </a:p>
          <a:p>
            <a:pPr marL="285750" indent="-285750">
              <a:spcBef>
                <a:spcPts val="600"/>
              </a:spcBef>
              <a:spcAft>
                <a:spcPts val="600"/>
              </a:spcAft>
              <a:buFont typeface="Wingdings" panose="05000000000000000000" pitchFamily="2" charset="2"/>
              <a:buChar char="Ø"/>
            </a:pPr>
            <a:r>
              <a:rPr lang="en-US" altLang="zh-CN" dirty="0"/>
              <a:t>How fast water moves</a:t>
            </a:r>
          </a:p>
          <a:p>
            <a:pPr marL="285750" indent="-285750">
              <a:spcBef>
                <a:spcPts val="600"/>
              </a:spcBef>
              <a:spcAft>
                <a:spcPts val="600"/>
              </a:spcAft>
              <a:buFont typeface="Wingdings" panose="05000000000000000000" pitchFamily="2" charset="2"/>
              <a:buChar char="Ø"/>
            </a:pPr>
            <a:r>
              <a:rPr lang="en-US" altLang="zh-CN" dirty="0"/>
              <a:t>How large flood zones become</a:t>
            </a:r>
          </a:p>
          <a:p>
            <a:pPr>
              <a:spcBef>
                <a:spcPts val="600"/>
              </a:spcBef>
              <a:spcAft>
                <a:spcPts val="600"/>
              </a:spcAft>
            </a:pPr>
            <a:endParaRPr lang="en-US" altLang="zh-CN" dirty="0"/>
          </a:p>
        </p:txBody>
      </p:sp>
    </p:spTree>
    <p:extLst>
      <p:ext uri="{BB962C8B-B14F-4D97-AF65-F5344CB8AC3E}">
        <p14:creationId xmlns:p14="http://schemas.microsoft.com/office/powerpoint/2010/main" val="77917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A175A-C63D-6222-8C7E-27A1667BAE08}"/>
              </a:ext>
            </a:extLst>
          </p:cNvPr>
          <p:cNvSpPr>
            <a:spLocks noGrp="1"/>
          </p:cNvSpPr>
          <p:nvPr>
            <p:ph idx="1"/>
          </p:nvPr>
        </p:nvSpPr>
        <p:spPr>
          <a:xfrm>
            <a:off x="411480" y="874514"/>
            <a:ext cx="7406640" cy="598686"/>
          </a:xfrm>
        </p:spPr>
        <p:txBody>
          <a:bodyPr/>
          <a:lstStyle/>
          <a:p>
            <a:r>
              <a:rPr lang="en-US" altLang="zh-CN" dirty="0"/>
              <a:t>Terrain image vs </a:t>
            </a:r>
            <a:r>
              <a:rPr lang="en-US" altLang="zh-CN" dirty="0">
                <a:hlinkClick r:id="rId2"/>
              </a:rPr>
              <a:t>California Flood Hazard Aras</a:t>
            </a:r>
            <a:endParaRPr lang="zh-CN" altLang="en-US" dirty="0"/>
          </a:p>
        </p:txBody>
      </p:sp>
      <p:sp>
        <p:nvSpPr>
          <p:cNvPr id="4" name="Slide Number Placeholder 3">
            <a:extLst>
              <a:ext uri="{FF2B5EF4-FFF2-40B4-BE49-F238E27FC236}">
                <a16:creationId xmlns:a16="http://schemas.microsoft.com/office/drawing/2014/main" id="{2E426709-4C93-D4F9-75BF-38AC9D7E5326}"/>
              </a:ext>
            </a:extLst>
          </p:cNvPr>
          <p:cNvSpPr>
            <a:spLocks noGrp="1"/>
          </p:cNvSpPr>
          <p:nvPr>
            <p:ph type="sldNum" sz="quarter" idx="12"/>
          </p:nvPr>
        </p:nvSpPr>
        <p:spPr/>
        <p:txBody>
          <a:bodyPr/>
          <a:lstStyle/>
          <a:p>
            <a:fld id="{127DDC20-79C9-9647-820E-6D40A3D210C3}" type="slidenum">
              <a:rPr lang="en-US" smtClean="0"/>
              <a:pPr/>
              <a:t>6</a:t>
            </a:fld>
            <a:endParaRPr lang="en-US"/>
          </a:p>
        </p:txBody>
      </p:sp>
      <p:sp>
        <p:nvSpPr>
          <p:cNvPr id="5" name="Title 1">
            <a:extLst>
              <a:ext uri="{FF2B5EF4-FFF2-40B4-BE49-F238E27FC236}">
                <a16:creationId xmlns:a16="http://schemas.microsoft.com/office/drawing/2014/main" id="{39B66793-11D0-7B35-01A4-F725394465A0}"/>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a:t>
            </a:r>
            <a:r>
              <a:rPr lang="en-US" altLang="zh-CN" sz="3200" dirty="0">
                <a:solidFill>
                  <a:srgbClr val="7030A0"/>
                </a:solidFill>
              </a:rPr>
              <a:t>errain analysis</a:t>
            </a:r>
            <a:endParaRPr lang="en-US" sz="2600" dirty="0">
              <a:solidFill>
                <a:srgbClr val="7030A0"/>
              </a:solidFill>
            </a:endParaRPr>
          </a:p>
        </p:txBody>
      </p:sp>
      <p:pic>
        <p:nvPicPr>
          <p:cNvPr id="7" name="Picture 6">
            <a:extLst>
              <a:ext uri="{FF2B5EF4-FFF2-40B4-BE49-F238E27FC236}">
                <a16:creationId xmlns:a16="http://schemas.microsoft.com/office/drawing/2014/main" id="{23B1CA3A-17A9-8628-2F5E-3C15BAB23750}"/>
              </a:ext>
            </a:extLst>
          </p:cNvPr>
          <p:cNvPicPr>
            <a:picLocks noChangeAspect="1"/>
          </p:cNvPicPr>
          <p:nvPr/>
        </p:nvPicPr>
        <p:blipFill>
          <a:blip r:embed="rId3"/>
          <a:stretch>
            <a:fillRect/>
          </a:stretch>
        </p:blipFill>
        <p:spPr>
          <a:xfrm>
            <a:off x="4397830" y="1944156"/>
            <a:ext cx="3178834" cy="2823107"/>
          </a:xfrm>
          <a:prstGeom prst="rect">
            <a:avLst/>
          </a:prstGeom>
        </p:spPr>
      </p:pic>
      <p:pic>
        <p:nvPicPr>
          <p:cNvPr id="8" name="Picture 7">
            <a:extLst>
              <a:ext uri="{FF2B5EF4-FFF2-40B4-BE49-F238E27FC236}">
                <a16:creationId xmlns:a16="http://schemas.microsoft.com/office/drawing/2014/main" id="{0D5DCD2E-5CE2-5A14-B793-14443AA625C2}"/>
              </a:ext>
            </a:extLst>
          </p:cNvPr>
          <p:cNvPicPr>
            <a:picLocks noChangeAspect="1"/>
          </p:cNvPicPr>
          <p:nvPr/>
        </p:nvPicPr>
        <p:blipFill>
          <a:blip r:embed="rId4"/>
          <a:stretch>
            <a:fillRect/>
          </a:stretch>
        </p:blipFill>
        <p:spPr>
          <a:xfrm>
            <a:off x="411480" y="1882170"/>
            <a:ext cx="3532170" cy="2939822"/>
          </a:xfrm>
          <a:prstGeom prst="rect">
            <a:avLst/>
          </a:prstGeom>
        </p:spPr>
      </p:pic>
      <p:sp>
        <p:nvSpPr>
          <p:cNvPr id="9" name="TextBox 8">
            <a:extLst>
              <a:ext uri="{FF2B5EF4-FFF2-40B4-BE49-F238E27FC236}">
                <a16:creationId xmlns:a16="http://schemas.microsoft.com/office/drawing/2014/main" id="{3F53D142-F018-08AA-7536-5B67517DF788}"/>
              </a:ext>
            </a:extLst>
          </p:cNvPr>
          <p:cNvSpPr txBox="1"/>
          <p:nvPr/>
        </p:nvSpPr>
        <p:spPr>
          <a:xfrm>
            <a:off x="411480" y="1454769"/>
            <a:ext cx="5958115" cy="369332"/>
          </a:xfrm>
          <a:prstGeom prst="rect">
            <a:avLst/>
          </a:prstGeom>
          <a:noFill/>
        </p:spPr>
        <p:txBody>
          <a:bodyPr wrap="square" rtlCol="0">
            <a:spAutoFit/>
          </a:bodyPr>
          <a:lstStyle/>
          <a:p>
            <a:r>
              <a:rPr lang="zh-CN" altLang="en-US" dirty="0"/>
              <a:t>🤔</a:t>
            </a:r>
            <a:r>
              <a:rPr lang="en-US" altLang="zh-CN" dirty="0"/>
              <a:t>How does the terrain image help us infer flooding zones?</a:t>
            </a:r>
            <a:endParaRPr lang="zh-CN" altLang="en-US" dirty="0"/>
          </a:p>
        </p:txBody>
      </p:sp>
    </p:spTree>
    <p:extLst>
      <p:ext uri="{BB962C8B-B14F-4D97-AF65-F5344CB8AC3E}">
        <p14:creationId xmlns:p14="http://schemas.microsoft.com/office/powerpoint/2010/main" val="3287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0F08249-57D6-4448-8F1B-7DA6990CF169}"/>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A3D4D32A-EEDF-4BB7-92FA-A3B814C7714B}"/>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T</a:t>
            </a:r>
            <a:r>
              <a:rPr lang="en-US" altLang="zh-CN" sz="3200" dirty="0">
                <a:solidFill>
                  <a:srgbClr val="7030A0"/>
                </a:solidFill>
              </a:rPr>
              <a:t>errain analysis</a:t>
            </a:r>
            <a:endParaRPr lang="en-US" sz="2600" dirty="0">
              <a:solidFill>
                <a:srgbClr val="7030A0"/>
              </a:solidFill>
            </a:endParaRPr>
          </a:p>
        </p:txBody>
      </p:sp>
      <p:pic>
        <p:nvPicPr>
          <p:cNvPr id="8" name="Picture 7" descr="Table&#10;&#10;Description automatically generated">
            <a:extLst>
              <a:ext uri="{FF2B5EF4-FFF2-40B4-BE49-F238E27FC236}">
                <a16:creationId xmlns:a16="http://schemas.microsoft.com/office/drawing/2014/main" id="{1562C443-A164-41EE-BDB4-E9C037BFBABE}"/>
              </a:ext>
            </a:extLst>
          </p:cNvPr>
          <p:cNvPicPr>
            <a:picLocks noChangeAspect="1"/>
          </p:cNvPicPr>
          <p:nvPr/>
        </p:nvPicPr>
        <p:blipFill>
          <a:blip r:embed="rId3"/>
          <a:stretch>
            <a:fillRect/>
          </a:stretch>
        </p:blipFill>
        <p:spPr>
          <a:xfrm>
            <a:off x="1964630" y="961518"/>
            <a:ext cx="4300340" cy="4181982"/>
          </a:xfrm>
          <a:prstGeom prst="rect">
            <a:avLst/>
          </a:prstGeom>
        </p:spPr>
      </p:pic>
      <p:sp>
        <p:nvSpPr>
          <p:cNvPr id="10" name="TextBox 9">
            <a:extLst>
              <a:ext uri="{FF2B5EF4-FFF2-40B4-BE49-F238E27FC236}">
                <a16:creationId xmlns:a16="http://schemas.microsoft.com/office/drawing/2014/main" id="{E0C2A927-75D5-459A-A0CE-B17D507A1BD7}"/>
              </a:ext>
            </a:extLst>
          </p:cNvPr>
          <p:cNvSpPr txBox="1"/>
          <p:nvPr/>
        </p:nvSpPr>
        <p:spPr>
          <a:xfrm>
            <a:off x="6660270" y="4646141"/>
            <a:ext cx="790601" cy="230832"/>
          </a:xfrm>
          <a:prstGeom prst="rect">
            <a:avLst/>
          </a:prstGeom>
          <a:noFill/>
        </p:spPr>
        <p:txBody>
          <a:bodyPr wrap="none" rtlCol="0">
            <a:spAutoFit/>
          </a:bodyPr>
          <a:lstStyle/>
          <a:p>
            <a:r>
              <a:rPr lang="en-US" sz="900" dirty="0" err="1">
                <a:solidFill>
                  <a:srgbClr val="7030A0"/>
                </a:solidFill>
              </a:rPr>
              <a:t>Bolstad</a:t>
            </a:r>
            <a:r>
              <a:rPr lang="en-US" sz="900" dirty="0">
                <a:solidFill>
                  <a:srgbClr val="7030A0"/>
                </a:solidFill>
              </a:rPr>
              <a:t> 2019</a:t>
            </a:r>
          </a:p>
        </p:txBody>
      </p:sp>
      <p:sp>
        <p:nvSpPr>
          <p:cNvPr id="2" name="Slide Number Placeholder 1">
            <a:extLst>
              <a:ext uri="{FF2B5EF4-FFF2-40B4-BE49-F238E27FC236}">
                <a16:creationId xmlns:a16="http://schemas.microsoft.com/office/drawing/2014/main" id="{788188DC-C3D4-4428-9C41-E8862E6F2DC8}"/>
              </a:ext>
            </a:extLst>
          </p:cNvPr>
          <p:cNvSpPr>
            <a:spLocks noGrp="1"/>
          </p:cNvSpPr>
          <p:nvPr>
            <p:ph type="sldNum" sz="quarter" idx="12"/>
          </p:nvPr>
        </p:nvSpPr>
        <p:spPr/>
        <p:txBody>
          <a:bodyPr/>
          <a:lstStyle/>
          <a:p>
            <a:fld id="{127DDC20-79C9-9647-820E-6D40A3D210C3}" type="slidenum">
              <a:rPr lang="en-US" smtClean="0"/>
              <a:pPr/>
              <a:t>7</a:t>
            </a:fld>
            <a:endParaRPr lang="en-US"/>
          </a:p>
        </p:txBody>
      </p:sp>
    </p:spTree>
    <p:extLst>
      <p:ext uri="{BB962C8B-B14F-4D97-AF65-F5344CB8AC3E}">
        <p14:creationId xmlns:p14="http://schemas.microsoft.com/office/powerpoint/2010/main" val="175204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814" y="1131195"/>
            <a:ext cx="7512823" cy="2132498"/>
          </a:xfrm>
        </p:spPr>
        <p:txBody>
          <a:bodyPr>
            <a:normAutofit fontScale="77500" lnSpcReduction="20000"/>
          </a:bodyPr>
          <a:lstStyle/>
          <a:p>
            <a:pPr>
              <a:buFont typeface="Courier New" panose="02070309020205020404" pitchFamily="49" charset="0"/>
              <a:buChar char="o"/>
            </a:pPr>
            <a:r>
              <a:rPr lang="en-US" b="1" dirty="0">
                <a:solidFill>
                  <a:srgbClr val="E3874F"/>
                </a:solidFill>
              </a:rPr>
              <a:t>DTM</a:t>
            </a:r>
            <a:r>
              <a:rPr lang="en-US" dirty="0">
                <a:solidFill>
                  <a:srgbClr val="E3874F"/>
                </a:solidFill>
              </a:rPr>
              <a:t> </a:t>
            </a:r>
            <a:r>
              <a:rPr lang="en-US" b="1" dirty="0">
                <a:solidFill>
                  <a:srgbClr val="E3874F"/>
                </a:solidFill>
              </a:rPr>
              <a:t>(Digital Terrain Model): </a:t>
            </a:r>
            <a:r>
              <a:rPr lang="en-US" dirty="0"/>
              <a:t>A representation of a terrain surface calculated by measuring elevation values at a series of locations</a:t>
            </a:r>
          </a:p>
          <a:p>
            <a:pPr>
              <a:buFont typeface="Courier New" panose="02070309020205020404" pitchFamily="49" charset="0"/>
              <a:buChar char="o"/>
            </a:pPr>
            <a:r>
              <a:rPr lang="en-US" b="1" dirty="0">
                <a:solidFill>
                  <a:srgbClr val="E3874F"/>
                </a:solidFill>
              </a:rPr>
              <a:t>DEM (Digital Elevation Model): </a:t>
            </a:r>
            <a:r>
              <a:rPr lang="en-US" dirty="0"/>
              <a:t>A model of the terrain surface</a:t>
            </a:r>
          </a:p>
          <a:p>
            <a:pPr>
              <a:buFont typeface="Courier New" panose="02070309020205020404" pitchFamily="49" charset="0"/>
              <a:buChar char="o"/>
            </a:pPr>
            <a:r>
              <a:rPr lang="en-US" b="1" dirty="0">
                <a:solidFill>
                  <a:srgbClr val="E3874F"/>
                </a:solidFill>
              </a:rPr>
              <a:t>DSM (Digital Surface Model): </a:t>
            </a:r>
            <a:r>
              <a:rPr lang="en-US" dirty="0"/>
              <a:t>Ground surface + objects above the ground surface</a:t>
            </a:r>
            <a:endParaRPr lang="en-US" b="1" dirty="0"/>
          </a:p>
          <a:p>
            <a:pPr marL="0" indent="0">
              <a:buNone/>
            </a:pPr>
            <a:endParaRPr lang="en-US" dirty="0"/>
          </a:p>
        </p:txBody>
      </p:sp>
      <p:pic>
        <p:nvPicPr>
          <p:cNvPr id="9" name="Picture 8" descr="DTM, DEM, and DSM"/>
          <p:cNvPicPr/>
          <p:nvPr/>
        </p:nvPicPr>
        <p:blipFill>
          <a:blip r:embed="rId3"/>
          <a:stretch>
            <a:fillRect/>
          </a:stretch>
        </p:blipFill>
        <p:spPr>
          <a:xfrm>
            <a:off x="2021081" y="3214855"/>
            <a:ext cx="5086938" cy="1594900"/>
          </a:xfrm>
          <a:prstGeom prst="rect">
            <a:avLst/>
          </a:prstGeom>
        </p:spPr>
      </p:pic>
      <p:cxnSp>
        <p:nvCxnSpPr>
          <p:cNvPr id="5" name="Straight Connector 4">
            <a:extLst>
              <a:ext uri="{FF2B5EF4-FFF2-40B4-BE49-F238E27FC236}">
                <a16:creationId xmlns:a16="http://schemas.microsoft.com/office/drawing/2014/main" id="{40F08249-57D6-4448-8F1B-7DA6990CF169}"/>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A3D4D32A-EEDF-4BB7-92FA-A3B814C7714B}"/>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Elevation data in a GIS</a:t>
            </a:r>
            <a:endParaRPr lang="en-US" sz="2600" dirty="0">
              <a:solidFill>
                <a:srgbClr val="7030A0"/>
              </a:solidFill>
            </a:endParaRPr>
          </a:p>
        </p:txBody>
      </p:sp>
      <p:sp>
        <p:nvSpPr>
          <p:cNvPr id="2" name="TextBox 1">
            <a:extLst>
              <a:ext uri="{FF2B5EF4-FFF2-40B4-BE49-F238E27FC236}">
                <a16:creationId xmlns:a16="http://schemas.microsoft.com/office/drawing/2014/main" id="{B471E4FB-21A9-4B6B-BD7B-CF465561584B}"/>
              </a:ext>
            </a:extLst>
          </p:cNvPr>
          <p:cNvSpPr txBox="1"/>
          <p:nvPr/>
        </p:nvSpPr>
        <p:spPr>
          <a:xfrm>
            <a:off x="3519287" y="4541264"/>
            <a:ext cx="1444599" cy="369332"/>
          </a:xfrm>
          <a:prstGeom prst="rect">
            <a:avLst/>
          </a:prstGeom>
          <a:noFill/>
        </p:spPr>
        <p:txBody>
          <a:bodyPr wrap="square" rtlCol="0">
            <a:spAutoFit/>
          </a:bodyPr>
          <a:lstStyle/>
          <a:p>
            <a:r>
              <a:rPr lang="en-US" dirty="0"/>
              <a:t>DTM, DEM</a:t>
            </a:r>
          </a:p>
        </p:txBody>
      </p:sp>
      <p:sp>
        <p:nvSpPr>
          <p:cNvPr id="4" name="TextBox 3">
            <a:extLst>
              <a:ext uri="{FF2B5EF4-FFF2-40B4-BE49-F238E27FC236}">
                <a16:creationId xmlns:a16="http://schemas.microsoft.com/office/drawing/2014/main" id="{85F48893-E234-4B02-AE20-2C2DC4E5241A}"/>
              </a:ext>
            </a:extLst>
          </p:cNvPr>
          <p:cNvSpPr txBox="1"/>
          <p:nvPr/>
        </p:nvSpPr>
        <p:spPr>
          <a:xfrm>
            <a:off x="5569644" y="3533146"/>
            <a:ext cx="638875" cy="369332"/>
          </a:xfrm>
          <a:prstGeom prst="rect">
            <a:avLst/>
          </a:prstGeom>
          <a:noFill/>
        </p:spPr>
        <p:txBody>
          <a:bodyPr wrap="square" rtlCol="0">
            <a:spAutoFit/>
          </a:bodyPr>
          <a:lstStyle/>
          <a:p>
            <a:r>
              <a:rPr lang="en-US" dirty="0"/>
              <a:t>DSM</a:t>
            </a:r>
          </a:p>
        </p:txBody>
      </p:sp>
      <p:sp>
        <p:nvSpPr>
          <p:cNvPr id="7" name="Slide Number Placeholder 6">
            <a:extLst>
              <a:ext uri="{FF2B5EF4-FFF2-40B4-BE49-F238E27FC236}">
                <a16:creationId xmlns:a16="http://schemas.microsoft.com/office/drawing/2014/main" id="{A36C04FE-AFFB-4D19-A4D9-52BFB34E52C1}"/>
              </a:ext>
            </a:extLst>
          </p:cNvPr>
          <p:cNvSpPr>
            <a:spLocks noGrp="1"/>
          </p:cNvSpPr>
          <p:nvPr>
            <p:ph type="sldNum" sz="quarter" idx="12"/>
          </p:nvPr>
        </p:nvSpPr>
        <p:spPr/>
        <p:txBody>
          <a:bodyPr/>
          <a:lstStyle/>
          <a:p>
            <a:fld id="{127DDC20-79C9-9647-820E-6D40A3D210C3}" type="slidenum">
              <a:rPr lang="en-US" smtClean="0"/>
              <a:pPr/>
              <a:t>8</a:t>
            </a:fld>
            <a:endParaRPr lang="en-US"/>
          </a:p>
        </p:txBody>
      </p:sp>
    </p:spTree>
    <p:extLst>
      <p:ext uri="{BB962C8B-B14F-4D97-AF65-F5344CB8AC3E}">
        <p14:creationId xmlns:p14="http://schemas.microsoft.com/office/powerpoint/2010/main" val="55002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015" y="1063669"/>
            <a:ext cx="5303520" cy="2881110"/>
          </a:xfrm>
        </p:spPr>
        <p:txBody>
          <a:bodyPr>
            <a:normAutofit/>
          </a:bodyPr>
          <a:lstStyle/>
          <a:p>
            <a:pPr>
              <a:buFont typeface="Courier New" panose="02070309020205020404" pitchFamily="49" charset="0"/>
              <a:buChar char="o"/>
            </a:pPr>
            <a:r>
              <a:rPr lang="en-US" dirty="0"/>
              <a:t>A continuous raster-based representation of terrain</a:t>
            </a:r>
          </a:p>
          <a:p>
            <a:pPr>
              <a:buFont typeface="Courier New" panose="02070309020205020404" pitchFamily="49" charset="0"/>
              <a:buChar char="o"/>
            </a:pPr>
            <a:r>
              <a:rPr lang="en-US" dirty="0"/>
              <a:t>Each pixel holds an elevation measurement in feet or meters</a:t>
            </a:r>
          </a:p>
        </p:txBody>
      </p:sp>
      <p:pic>
        <p:nvPicPr>
          <p:cNvPr id="4" name="Picture 3" descr="DEM"/>
          <p:cNvPicPr>
            <a:picLocks noChangeAspect="1"/>
          </p:cNvPicPr>
          <p:nvPr/>
        </p:nvPicPr>
        <p:blipFill>
          <a:blip r:embed="rId3">
            <a:clrChange>
              <a:clrFrom>
                <a:srgbClr val="0082FF"/>
              </a:clrFrom>
              <a:clrTo>
                <a:srgbClr val="0082FF">
                  <a:alpha val="0"/>
                </a:srgbClr>
              </a:clrTo>
            </a:clrChange>
          </a:blip>
          <a:stretch>
            <a:fillRect/>
          </a:stretch>
        </p:blipFill>
        <p:spPr>
          <a:xfrm>
            <a:off x="5360983" y="1388437"/>
            <a:ext cx="2657602" cy="2231574"/>
          </a:xfrm>
          <a:prstGeom prst="rect">
            <a:avLst/>
          </a:prstGeom>
        </p:spPr>
      </p:pic>
      <p:pic>
        <p:nvPicPr>
          <p:cNvPr id="5" name="Picture 4" descr="DEM"/>
          <p:cNvPicPr>
            <a:picLocks noChangeAspect="1"/>
          </p:cNvPicPr>
          <p:nvPr/>
        </p:nvPicPr>
        <p:blipFill>
          <a:blip r:embed="rId4"/>
          <a:stretch>
            <a:fillRect/>
          </a:stretch>
        </p:blipFill>
        <p:spPr>
          <a:xfrm>
            <a:off x="3336643" y="3153760"/>
            <a:ext cx="1813556" cy="1852142"/>
          </a:xfrm>
          <a:prstGeom prst="rect">
            <a:avLst/>
          </a:prstGeom>
        </p:spPr>
      </p:pic>
      <p:cxnSp>
        <p:nvCxnSpPr>
          <p:cNvPr id="6" name="Straight Connector 5">
            <a:extLst>
              <a:ext uri="{FF2B5EF4-FFF2-40B4-BE49-F238E27FC236}">
                <a16:creationId xmlns:a16="http://schemas.microsoft.com/office/drawing/2014/main" id="{C20757FD-FA86-4D3A-A1E8-CF11EB9F5351}"/>
              </a:ext>
            </a:extLst>
          </p:cNvPr>
          <p:cNvCxnSpPr/>
          <p:nvPr/>
        </p:nvCxnSpPr>
        <p:spPr>
          <a:xfrm>
            <a:off x="110067"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6A505FF4-36C6-44B0-A11D-B3C19F7388E5}"/>
              </a:ext>
            </a:extLst>
          </p:cNvPr>
          <p:cNvSpPr txBox="1">
            <a:spLocks/>
          </p:cNvSpPr>
          <p:nvPr/>
        </p:nvSpPr>
        <p:spPr>
          <a:xfrm>
            <a:off x="76200" y="29015"/>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Digital elevation models (DEMs)</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00971ED6-16A7-4B57-8C7D-0D83608C02B6}"/>
              </a:ext>
            </a:extLst>
          </p:cNvPr>
          <p:cNvSpPr>
            <a:spLocks noGrp="1"/>
          </p:cNvSpPr>
          <p:nvPr>
            <p:ph type="sldNum" sz="quarter" idx="12"/>
          </p:nvPr>
        </p:nvSpPr>
        <p:spPr/>
        <p:txBody>
          <a:bodyPr/>
          <a:lstStyle/>
          <a:p>
            <a:fld id="{127DDC20-79C9-9647-820E-6D40A3D210C3}" type="slidenum">
              <a:rPr lang="en-US" smtClean="0"/>
              <a:pPr/>
              <a:t>9</a:t>
            </a:fld>
            <a:endParaRPr lang="en-US"/>
          </a:p>
        </p:txBody>
      </p:sp>
    </p:spTree>
    <p:extLst>
      <p:ext uri="{BB962C8B-B14F-4D97-AF65-F5344CB8AC3E}">
        <p14:creationId xmlns:p14="http://schemas.microsoft.com/office/powerpoint/2010/main" val="7089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12876</TotalTime>
  <Words>2661</Words>
  <Application>Microsoft Office PowerPoint</Application>
  <PresentationFormat>Custom</PresentationFormat>
  <Paragraphs>371</Paragraphs>
  <Slides>38</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 Unicode MS</vt:lpstr>
      <vt:lpstr>Avenir Next W01</vt:lpstr>
      <vt:lpstr>Lucida Grande</vt:lpstr>
      <vt:lpstr>Arial</vt:lpstr>
      <vt:lpstr>Calibri</vt:lpstr>
      <vt:lpstr>Cambria Math</vt:lpstr>
      <vt:lpstr>Courier New</vt:lpstr>
      <vt:lpstr>Wingdings</vt:lpstr>
      <vt:lpstr>Office Theme</vt:lpstr>
      <vt:lpstr>GEOG 3403: Geographic Information Systems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Terrain Derivatives</vt:lpstr>
      <vt:lpstr>PowerPoint Presentation</vt:lpstr>
      <vt:lpstr>PowerPoint Presentation</vt:lpstr>
      <vt:lpstr>PowerPoint Presentation</vt:lpstr>
      <vt:lpstr>PowerPoint Presentation</vt:lpstr>
      <vt:lpstr>PowerPoint Presentation</vt:lpstr>
      <vt:lpstr>What does each pixel in this image represent?</vt:lpstr>
      <vt:lpstr>Group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direction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Information Science Introduction</dc:title>
  <dc:creator>Yaqian He</dc:creator>
  <cp:lastModifiedBy>Wu, Yanan</cp:lastModifiedBy>
  <cp:revision>678</cp:revision>
  <cp:lastPrinted>2020-03-26T12:59:04Z</cp:lastPrinted>
  <dcterms:created xsi:type="dcterms:W3CDTF">2020-03-24T14:51:54Z</dcterms:created>
  <dcterms:modified xsi:type="dcterms:W3CDTF">2026-01-20T06:10:55Z</dcterms:modified>
</cp:coreProperties>
</file>